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0" r:id="rId6"/>
    <p:sldId id="258" r:id="rId7"/>
    <p:sldId id="260" r:id="rId8"/>
    <p:sldId id="267" r:id="rId9"/>
    <p:sldId id="261" r:id="rId10"/>
    <p:sldId id="262" r:id="rId11"/>
    <p:sldId id="263" r:id="rId12"/>
    <p:sldId id="264" r:id="rId13"/>
    <p:sldId id="266" r:id="rId14"/>
    <p:sldId id="265" r:id="rId15"/>
    <p:sldId id="268" r:id="rId16"/>
    <p:sldId id="269"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064"/>
    <a:srgbClr val="E04D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4659"/>
  </p:normalViewPr>
  <p:slideViewPr>
    <p:cSldViewPr snapToGrid="0" snapToObjects="1">
      <p:cViewPr varScale="1">
        <p:scale>
          <a:sx n="81" d="100"/>
          <a:sy n="81" d="100"/>
        </p:scale>
        <p:origin x="243" y="39"/>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DABF0-E8D2-2F47-A5D7-A73EB7A47444}"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GB"/>
        </a:p>
      </dgm:t>
    </dgm:pt>
    <dgm:pt modelId="{B7C9A019-157D-EF47-A16C-D723DBD814ED}">
      <dgm:prSet phldrT="[Text]" custT="1"/>
      <dgm:spPr/>
      <dgm:t>
        <a:bodyPr/>
        <a:lstStyle/>
        <a:p>
          <a:r>
            <a:rPr lang="en-GB" sz="1600" dirty="0"/>
            <a:t>Organise weekend trips</a:t>
          </a:r>
        </a:p>
      </dgm:t>
    </dgm:pt>
    <dgm:pt modelId="{5BA3427A-B4FB-EE49-937C-EE22F504D385}" type="parTrans" cxnId="{48884B99-9244-AC40-AAE6-F8105BAE0293}">
      <dgm:prSet/>
      <dgm:spPr/>
      <dgm:t>
        <a:bodyPr/>
        <a:lstStyle/>
        <a:p>
          <a:endParaRPr lang="en-GB"/>
        </a:p>
      </dgm:t>
    </dgm:pt>
    <dgm:pt modelId="{6099CD4A-BE34-264D-B000-DAFC3BF0B980}" type="sibTrans" cxnId="{48884B99-9244-AC40-AAE6-F8105BAE0293}">
      <dgm:prSet/>
      <dgm:spPr/>
      <dgm:t>
        <a:bodyPr/>
        <a:lstStyle/>
        <a:p>
          <a:endParaRPr lang="en-GB" dirty="0"/>
        </a:p>
      </dgm:t>
    </dgm:pt>
    <dgm:pt modelId="{34258157-8D6E-634F-8AAA-F3D464B2B0F6}">
      <dgm:prSet phldrT="[Text]" custT="1"/>
      <dgm:spPr/>
      <dgm:t>
        <a:bodyPr/>
        <a:lstStyle/>
        <a:p>
          <a:r>
            <a:rPr lang="en-GB" sz="1600" dirty="0"/>
            <a:t>Use our contacts </a:t>
          </a:r>
        </a:p>
      </dgm:t>
    </dgm:pt>
    <dgm:pt modelId="{D58F2E44-284F-DB46-B28F-9CF752B67449}" type="parTrans" cxnId="{D7B0FDE8-C37C-EF47-9036-BA1B1B02A371}">
      <dgm:prSet/>
      <dgm:spPr/>
      <dgm:t>
        <a:bodyPr/>
        <a:lstStyle/>
        <a:p>
          <a:endParaRPr lang="en-GB"/>
        </a:p>
      </dgm:t>
    </dgm:pt>
    <dgm:pt modelId="{8196FEDA-E7F2-074A-8677-9F94C23BFB7E}" type="sibTrans" cxnId="{D7B0FDE8-C37C-EF47-9036-BA1B1B02A371}">
      <dgm:prSet/>
      <dgm:spPr/>
      <dgm:t>
        <a:bodyPr/>
        <a:lstStyle/>
        <a:p>
          <a:r>
            <a:rPr lang="en-GB" dirty="0"/>
            <a:t>Conference</a:t>
          </a:r>
        </a:p>
      </dgm:t>
    </dgm:pt>
    <dgm:pt modelId="{EDC6C988-CDCD-9D4B-9BB3-912FBBF7C477}">
      <dgm:prSet phldrT="[Text]" custT="1"/>
      <dgm:spPr/>
      <dgm:t>
        <a:bodyPr/>
        <a:lstStyle/>
        <a:p>
          <a:r>
            <a:rPr lang="en-GB" sz="1600" dirty="0"/>
            <a:t>Arrange speakers</a:t>
          </a:r>
        </a:p>
      </dgm:t>
    </dgm:pt>
    <dgm:pt modelId="{BB9CBE1D-80FA-0043-A9D4-9B77BBC8AC17}" type="parTrans" cxnId="{927723BE-F8C9-F64A-A534-A15C96E4EBCF}">
      <dgm:prSet/>
      <dgm:spPr/>
      <dgm:t>
        <a:bodyPr/>
        <a:lstStyle/>
        <a:p>
          <a:endParaRPr lang="en-GB"/>
        </a:p>
      </dgm:t>
    </dgm:pt>
    <dgm:pt modelId="{1A081D87-9275-004C-8A39-30A9A4D11229}" type="sibTrans" cxnId="{927723BE-F8C9-F64A-A534-A15C96E4EBCF}">
      <dgm:prSet custT="1"/>
      <dgm:spPr/>
      <dgm:t>
        <a:bodyPr/>
        <a:lstStyle/>
        <a:p>
          <a:r>
            <a:rPr lang="en-GB" sz="1600" dirty="0"/>
            <a:t>Help with jobs</a:t>
          </a:r>
        </a:p>
      </dgm:t>
    </dgm:pt>
    <dgm:pt modelId="{5D646358-D7FE-6A43-881E-3A4549376EDA}">
      <dgm:prSet phldrT="[Text]" custT="1"/>
      <dgm:spPr/>
      <dgm:t>
        <a:bodyPr/>
        <a:lstStyle/>
        <a:p>
          <a:r>
            <a:rPr lang="en-GB" sz="1400" dirty="0"/>
            <a:t>Take time to get to know them</a:t>
          </a:r>
        </a:p>
      </dgm:t>
    </dgm:pt>
    <dgm:pt modelId="{33FCD8CA-97C4-FF42-83D8-226DEE43A7C5}" type="parTrans" cxnId="{9FFC1647-F306-D145-9AA7-638B59FA8898}">
      <dgm:prSet/>
      <dgm:spPr/>
      <dgm:t>
        <a:bodyPr/>
        <a:lstStyle/>
        <a:p>
          <a:endParaRPr lang="en-GB"/>
        </a:p>
      </dgm:t>
    </dgm:pt>
    <dgm:pt modelId="{27DB79E6-E030-1E43-853E-39DA9FC15714}" type="sibTrans" cxnId="{9FFC1647-F306-D145-9AA7-638B59FA8898}">
      <dgm:prSet custT="1"/>
      <dgm:spPr/>
      <dgm:t>
        <a:bodyPr/>
        <a:lstStyle/>
        <a:p>
          <a:r>
            <a:rPr lang="en-GB" sz="1200" dirty="0"/>
            <a:t>Letters of introduction</a:t>
          </a:r>
        </a:p>
      </dgm:t>
    </dgm:pt>
    <dgm:pt modelId="{7E6CEF7C-7B7D-4247-8F0D-841155DDC444}">
      <dgm:prSet phldrT="[Text]"/>
      <dgm:spPr/>
      <dgm:t>
        <a:bodyPr/>
        <a:lstStyle/>
        <a:p>
          <a:r>
            <a:rPr lang="en-GB" b="1" dirty="0">
              <a:solidFill>
                <a:srgbClr val="FFFF00"/>
              </a:solidFill>
            </a:rPr>
            <a:t>Accessible</a:t>
          </a:r>
        </a:p>
      </dgm:t>
    </dgm:pt>
    <dgm:pt modelId="{42E1645A-D8BE-A644-A5D4-49F23197B3DA}" type="parTrans" cxnId="{27FBC1F7-5D1D-F544-AA6A-7A6A8A94085C}">
      <dgm:prSet/>
      <dgm:spPr/>
      <dgm:t>
        <a:bodyPr/>
        <a:lstStyle/>
        <a:p>
          <a:endParaRPr lang="en-GB"/>
        </a:p>
      </dgm:t>
    </dgm:pt>
    <dgm:pt modelId="{FB712A0F-AE84-F141-9AE1-A9EF501EBDDB}" type="sibTrans" cxnId="{27FBC1F7-5D1D-F544-AA6A-7A6A8A94085C}">
      <dgm:prSet/>
      <dgm:spPr/>
      <dgm:t>
        <a:bodyPr/>
        <a:lstStyle/>
        <a:p>
          <a:endParaRPr lang="en-GB" dirty="0"/>
        </a:p>
      </dgm:t>
    </dgm:pt>
    <dgm:pt modelId="{EE7A553C-90A4-2D4D-9176-C7097F460EEA}" type="pres">
      <dgm:prSet presAssocID="{DF8DABF0-E8D2-2F47-A5D7-A73EB7A47444}" presName="Name0" presStyleCnt="0">
        <dgm:presLayoutVars>
          <dgm:chMax/>
          <dgm:chPref/>
          <dgm:dir/>
          <dgm:animLvl val="lvl"/>
        </dgm:presLayoutVars>
      </dgm:prSet>
      <dgm:spPr/>
    </dgm:pt>
    <dgm:pt modelId="{BC2B090C-E224-D74C-96A5-9197D4FACE42}" type="pres">
      <dgm:prSet presAssocID="{B7C9A019-157D-EF47-A16C-D723DBD814ED}" presName="composite" presStyleCnt="0"/>
      <dgm:spPr/>
    </dgm:pt>
    <dgm:pt modelId="{09839008-4E3C-E847-A03E-C30A776B6991}" type="pres">
      <dgm:prSet presAssocID="{B7C9A019-157D-EF47-A16C-D723DBD814ED}" presName="Parent1" presStyleLbl="node1" presStyleIdx="0" presStyleCnt="10">
        <dgm:presLayoutVars>
          <dgm:chMax val="1"/>
          <dgm:chPref val="1"/>
          <dgm:bulletEnabled val="1"/>
        </dgm:presLayoutVars>
      </dgm:prSet>
      <dgm:spPr/>
    </dgm:pt>
    <dgm:pt modelId="{1B5B7B4A-BE7B-7446-9637-0BC6F4F969C7}" type="pres">
      <dgm:prSet presAssocID="{B7C9A019-157D-EF47-A16C-D723DBD814ED}" presName="Childtext1" presStyleLbl="revTx" presStyleIdx="0" presStyleCnt="5">
        <dgm:presLayoutVars>
          <dgm:chMax val="0"/>
          <dgm:chPref val="0"/>
          <dgm:bulletEnabled val="1"/>
        </dgm:presLayoutVars>
      </dgm:prSet>
      <dgm:spPr/>
    </dgm:pt>
    <dgm:pt modelId="{12CBD2D2-32EE-104C-9494-665BCB452E0F}" type="pres">
      <dgm:prSet presAssocID="{B7C9A019-157D-EF47-A16C-D723DBD814ED}" presName="BalanceSpacing" presStyleCnt="0"/>
      <dgm:spPr/>
    </dgm:pt>
    <dgm:pt modelId="{CFAC5313-7D42-1C42-81F9-BB871F189E6F}" type="pres">
      <dgm:prSet presAssocID="{B7C9A019-157D-EF47-A16C-D723DBD814ED}" presName="BalanceSpacing1" presStyleCnt="0"/>
      <dgm:spPr/>
    </dgm:pt>
    <dgm:pt modelId="{D5765AB6-A649-0C4F-9A59-6126AA8F7B1C}" type="pres">
      <dgm:prSet presAssocID="{6099CD4A-BE34-264D-B000-DAFC3BF0B980}" presName="Accent1Text" presStyleLbl="node1" presStyleIdx="1" presStyleCnt="10" custLinFactNeighborX="-1857" custLinFactNeighborY="3545"/>
      <dgm:spPr/>
    </dgm:pt>
    <dgm:pt modelId="{9E409928-B154-6545-BFCF-EE411443333C}" type="pres">
      <dgm:prSet presAssocID="{6099CD4A-BE34-264D-B000-DAFC3BF0B980}" presName="spaceBetweenRectangles" presStyleCnt="0"/>
      <dgm:spPr/>
    </dgm:pt>
    <dgm:pt modelId="{1D979568-63A1-3943-9E99-63F6ED4FF99F}" type="pres">
      <dgm:prSet presAssocID="{34258157-8D6E-634F-8AAA-F3D464B2B0F6}" presName="composite" presStyleCnt="0"/>
      <dgm:spPr/>
    </dgm:pt>
    <dgm:pt modelId="{33FB51B1-F86F-A444-8EC4-86852D7EFFC8}" type="pres">
      <dgm:prSet presAssocID="{34258157-8D6E-634F-8AAA-F3D464B2B0F6}" presName="Parent1" presStyleLbl="node1" presStyleIdx="2" presStyleCnt="10">
        <dgm:presLayoutVars>
          <dgm:chMax val="1"/>
          <dgm:chPref val="1"/>
          <dgm:bulletEnabled val="1"/>
        </dgm:presLayoutVars>
      </dgm:prSet>
      <dgm:spPr/>
    </dgm:pt>
    <dgm:pt modelId="{8346A30D-05D1-4946-BB17-4F75CFC454B9}" type="pres">
      <dgm:prSet presAssocID="{34258157-8D6E-634F-8AAA-F3D464B2B0F6}" presName="Childtext1" presStyleLbl="revTx" presStyleIdx="1" presStyleCnt="5">
        <dgm:presLayoutVars>
          <dgm:chMax val="0"/>
          <dgm:chPref val="0"/>
          <dgm:bulletEnabled val="1"/>
        </dgm:presLayoutVars>
      </dgm:prSet>
      <dgm:spPr/>
    </dgm:pt>
    <dgm:pt modelId="{9623CD23-D94A-C64F-9527-002D41FA8233}" type="pres">
      <dgm:prSet presAssocID="{34258157-8D6E-634F-8AAA-F3D464B2B0F6}" presName="BalanceSpacing" presStyleCnt="0"/>
      <dgm:spPr/>
    </dgm:pt>
    <dgm:pt modelId="{B08D9187-4DB1-2949-BA90-E36524DF89D9}" type="pres">
      <dgm:prSet presAssocID="{34258157-8D6E-634F-8AAA-F3D464B2B0F6}" presName="BalanceSpacing1" presStyleCnt="0"/>
      <dgm:spPr/>
    </dgm:pt>
    <dgm:pt modelId="{265649D4-4264-334A-822D-65E973D9B5D3}" type="pres">
      <dgm:prSet presAssocID="{8196FEDA-E7F2-074A-8677-9F94C23BFB7E}" presName="Accent1Text" presStyleLbl="node1" presStyleIdx="3" presStyleCnt="10"/>
      <dgm:spPr/>
    </dgm:pt>
    <dgm:pt modelId="{854BBD5B-DC55-AB4B-A771-69F01D097FAD}" type="pres">
      <dgm:prSet presAssocID="{8196FEDA-E7F2-074A-8677-9F94C23BFB7E}" presName="spaceBetweenRectangles" presStyleCnt="0"/>
      <dgm:spPr/>
    </dgm:pt>
    <dgm:pt modelId="{DC77D935-000D-5B41-9779-DF983B099F5A}" type="pres">
      <dgm:prSet presAssocID="{EDC6C988-CDCD-9D4B-9BB3-912FBBF7C477}" presName="composite" presStyleCnt="0"/>
      <dgm:spPr/>
    </dgm:pt>
    <dgm:pt modelId="{CE891563-15D9-CD48-861E-505C05594FA8}" type="pres">
      <dgm:prSet presAssocID="{EDC6C988-CDCD-9D4B-9BB3-912FBBF7C477}" presName="Parent1" presStyleLbl="node1" presStyleIdx="4" presStyleCnt="10">
        <dgm:presLayoutVars>
          <dgm:chMax val="1"/>
          <dgm:chPref val="1"/>
          <dgm:bulletEnabled val="1"/>
        </dgm:presLayoutVars>
      </dgm:prSet>
      <dgm:spPr/>
    </dgm:pt>
    <dgm:pt modelId="{2FA434CB-7C00-B947-BE8A-CE10A6CA30C6}" type="pres">
      <dgm:prSet presAssocID="{EDC6C988-CDCD-9D4B-9BB3-912FBBF7C477}" presName="Childtext1" presStyleLbl="revTx" presStyleIdx="2" presStyleCnt="5">
        <dgm:presLayoutVars>
          <dgm:chMax val="0"/>
          <dgm:chPref val="0"/>
          <dgm:bulletEnabled val="1"/>
        </dgm:presLayoutVars>
      </dgm:prSet>
      <dgm:spPr/>
    </dgm:pt>
    <dgm:pt modelId="{C873C217-D3DE-E848-B0F2-3B09C66ADEE1}" type="pres">
      <dgm:prSet presAssocID="{EDC6C988-CDCD-9D4B-9BB3-912FBBF7C477}" presName="BalanceSpacing" presStyleCnt="0"/>
      <dgm:spPr/>
    </dgm:pt>
    <dgm:pt modelId="{4023A3FB-38E1-084F-95AF-05E3C5947CA1}" type="pres">
      <dgm:prSet presAssocID="{EDC6C988-CDCD-9D4B-9BB3-912FBBF7C477}" presName="BalanceSpacing1" presStyleCnt="0"/>
      <dgm:spPr/>
    </dgm:pt>
    <dgm:pt modelId="{4CDC59BB-F76F-5343-9B7E-7F9B88A17116}" type="pres">
      <dgm:prSet presAssocID="{1A081D87-9275-004C-8A39-30A9A4D11229}" presName="Accent1Text" presStyleLbl="node1" presStyleIdx="5" presStyleCnt="10"/>
      <dgm:spPr/>
    </dgm:pt>
    <dgm:pt modelId="{CB7DA114-8DBA-654C-9B18-45F8E8FEFFC2}" type="pres">
      <dgm:prSet presAssocID="{1A081D87-9275-004C-8A39-30A9A4D11229}" presName="spaceBetweenRectangles" presStyleCnt="0"/>
      <dgm:spPr/>
    </dgm:pt>
    <dgm:pt modelId="{05C03AD3-0D87-7D49-8F6B-1989E280748E}" type="pres">
      <dgm:prSet presAssocID="{5D646358-D7FE-6A43-881E-3A4549376EDA}" presName="composite" presStyleCnt="0"/>
      <dgm:spPr/>
    </dgm:pt>
    <dgm:pt modelId="{5326AD2E-1CF5-1644-ADA6-6B06139F7B0A}" type="pres">
      <dgm:prSet presAssocID="{5D646358-D7FE-6A43-881E-3A4549376EDA}" presName="Parent1" presStyleLbl="node1" presStyleIdx="6" presStyleCnt="10">
        <dgm:presLayoutVars>
          <dgm:chMax val="1"/>
          <dgm:chPref val="1"/>
          <dgm:bulletEnabled val="1"/>
        </dgm:presLayoutVars>
      </dgm:prSet>
      <dgm:spPr/>
    </dgm:pt>
    <dgm:pt modelId="{9FC42206-E7EC-4943-9A4A-49EF3C3C3DB2}" type="pres">
      <dgm:prSet presAssocID="{5D646358-D7FE-6A43-881E-3A4549376EDA}" presName="Childtext1" presStyleLbl="revTx" presStyleIdx="3" presStyleCnt="5">
        <dgm:presLayoutVars>
          <dgm:chMax val="0"/>
          <dgm:chPref val="0"/>
          <dgm:bulletEnabled val="1"/>
        </dgm:presLayoutVars>
      </dgm:prSet>
      <dgm:spPr/>
    </dgm:pt>
    <dgm:pt modelId="{5065B83B-0A6A-0A47-9483-B5776BAA4CB2}" type="pres">
      <dgm:prSet presAssocID="{5D646358-D7FE-6A43-881E-3A4549376EDA}" presName="BalanceSpacing" presStyleCnt="0"/>
      <dgm:spPr/>
    </dgm:pt>
    <dgm:pt modelId="{D18746E3-1641-8243-8563-E6251A1149A0}" type="pres">
      <dgm:prSet presAssocID="{5D646358-D7FE-6A43-881E-3A4549376EDA}" presName="BalanceSpacing1" presStyleCnt="0"/>
      <dgm:spPr/>
    </dgm:pt>
    <dgm:pt modelId="{384A5F29-9420-6943-AB0B-896AB5409E11}" type="pres">
      <dgm:prSet presAssocID="{27DB79E6-E030-1E43-853E-39DA9FC15714}" presName="Accent1Text" presStyleLbl="node1" presStyleIdx="7" presStyleCnt="10"/>
      <dgm:spPr/>
    </dgm:pt>
    <dgm:pt modelId="{BB5AADD5-D5D1-BD48-805C-F06BA351F2D0}" type="pres">
      <dgm:prSet presAssocID="{27DB79E6-E030-1E43-853E-39DA9FC15714}" presName="spaceBetweenRectangles" presStyleCnt="0"/>
      <dgm:spPr/>
    </dgm:pt>
    <dgm:pt modelId="{04980A32-244D-8047-806D-3FF427C1965D}" type="pres">
      <dgm:prSet presAssocID="{7E6CEF7C-7B7D-4247-8F0D-841155DDC444}" presName="composite" presStyleCnt="0"/>
      <dgm:spPr/>
    </dgm:pt>
    <dgm:pt modelId="{0B81344E-C011-E04D-81B1-31CA719094DA}" type="pres">
      <dgm:prSet presAssocID="{7E6CEF7C-7B7D-4247-8F0D-841155DDC444}" presName="Parent1" presStyleLbl="node1" presStyleIdx="8" presStyleCnt="10">
        <dgm:presLayoutVars>
          <dgm:chMax val="1"/>
          <dgm:chPref val="1"/>
          <dgm:bulletEnabled val="1"/>
        </dgm:presLayoutVars>
      </dgm:prSet>
      <dgm:spPr/>
    </dgm:pt>
    <dgm:pt modelId="{AD10D6D6-AEEE-A04B-8513-8694C9D2550E}" type="pres">
      <dgm:prSet presAssocID="{7E6CEF7C-7B7D-4247-8F0D-841155DDC444}" presName="Childtext1" presStyleLbl="revTx" presStyleIdx="4" presStyleCnt="5">
        <dgm:presLayoutVars>
          <dgm:chMax val="0"/>
          <dgm:chPref val="0"/>
          <dgm:bulletEnabled val="1"/>
        </dgm:presLayoutVars>
      </dgm:prSet>
      <dgm:spPr/>
    </dgm:pt>
    <dgm:pt modelId="{8B75FDC1-31C0-E74E-8AC4-FFFEC51CABED}" type="pres">
      <dgm:prSet presAssocID="{7E6CEF7C-7B7D-4247-8F0D-841155DDC444}" presName="BalanceSpacing" presStyleCnt="0"/>
      <dgm:spPr/>
    </dgm:pt>
    <dgm:pt modelId="{D8A09315-9EDB-4C41-BF84-D9B6B5EC2F39}" type="pres">
      <dgm:prSet presAssocID="{7E6CEF7C-7B7D-4247-8F0D-841155DDC444}" presName="BalanceSpacing1" presStyleCnt="0"/>
      <dgm:spPr/>
    </dgm:pt>
    <dgm:pt modelId="{DFD33F74-CE08-FE4F-9E82-300C194886D8}" type="pres">
      <dgm:prSet presAssocID="{FB712A0F-AE84-F141-9AE1-A9EF501EBDDB}" presName="Accent1Text" presStyleLbl="node1" presStyleIdx="9" presStyleCnt="10"/>
      <dgm:spPr/>
    </dgm:pt>
  </dgm:ptLst>
  <dgm:cxnLst>
    <dgm:cxn modelId="{C1183504-B356-004B-A4B5-5FA7C657AE39}" type="presOf" srcId="{34258157-8D6E-634F-8AAA-F3D464B2B0F6}" destId="{33FB51B1-F86F-A444-8EC4-86852D7EFFC8}" srcOrd="0" destOrd="0" presId="urn:microsoft.com/office/officeart/2008/layout/AlternatingHexagons"/>
    <dgm:cxn modelId="{78E2BA1B-9B63-564E-AC64-4EB97AEDA472}" type="presOf" srcId="{8196FEDA-E7F2-074A-8677-9F94C23BFB7E}" destId="{265649D4-4264-334A-822D-65E973D9B5D3}" srcOrd="0" destOrd="0" presId="urn:microsoft.com/office/officeart/2008/layout/AlternatingHexagons"/>
    <dgm:cxn modelId="{7E199F3D-4324-0941-B23D-21BAFD17CABE}" type="presOf" srcId="{B7C9A019-157D-EF47-A16C-D723DBD814ED}" destId="{09839008-4E3C-E847-A03E-C30A776B6991}" srcOrd="0" destOrd="0" presId="urn:microsoft.com/office/officeart/2008/layout/AlternatingHexagons"/>
    <dgm:cxn modelId="{0E7C2E60-F116-304C-A34E-E1EB3C673A06}" type="presOf" srcId="{1A081D87-9275-004C-8A39-30A9A4D11229}" destId="{4CDC59BB-F76F-5343-9B7E-7F9B88A17116}" srcOrd="0" destOrd="0" presId="urn:microsoft.com/office/officeart/2008/layout/AlternatingHexagons"/>
    <dgm:cxn modelId="{9FFC1647-F306-D145-9AA7-638B59FA8898}" srcId="{DF8DABF0-E8D2-2F47-A5D7-A73EB7A47444}" destId="{5D646358-D7FE-6A43-881E-3A4549376EDA}" srcOrd="3" destOrd="0" parTransId="{33FCD8CA-97C4-FF42-83D8-226DEE43A7C5}" sibTransId="{27DB79E6-E030-1E43-853E-39DA9FC15714}"/>
    <dgm:cxn modelId="{42505C6E-4B47-5345-AFC1-EE828EEA6584}" type="presOf" srcId="{5D646358-D7FE-6A43-881E-3A4549376EDA}" destId="{5326AD2E-1CF5-1644-ADA6-6B06139F7B0A}" srcOrd="0" destOrd="0" presId="urn:microsoft.com/office/officeart/2008/layout/AlternatingHexagons"/>
    <dgm:cxn modelId="{F28F5850-88A0-4646-AC34-DFE4A09F12E7}" type="presOf" srcId="{7E6CEF7C-7B7D-4247-8F0D-841155DDC444}" destId="{0B81344E-C011-E04D-81B1-31CA719094DA}" srcOrd="0" destOrd="0" presId="urn:microsoft.com/office/officeart/2008/layout/AlternatingHexagons"/>
    <dgm:cxn modelId="{F9708D51-F083-6E4A-A3DA-075F319B9032}" type="presOf" srcId="{6099CD4A-BE34-264D-B000-DAFC3BF0B980}" destId="{D5765AB6-A649-0C4F-9A59-6126AA8F7B1C}" srcOrd="0" destOrd="0" presId="urn:microsoft.com/office/officeart/2008/layout/AlternatingHexagons"/>
    <dgm:cxn modelId="{C05E9A87-2DBF-C946-A8DE-E65772112C16}" type="presOf" srcId="{EDC6C988-CDCD-9D4B-9BB3-912FBBF7C477}" destId="{CE891563-15D9-CD48-861E-505C05594FA8}" srcOrd="0" destOrd="0" presId="urn:microsoft.com/office/officeart/2008/layout/AlternatingHexagons"/>
    <dgm:cxn modelId="{878EB989-6486-3744-AF1B-61EE9BFE2AE3}" type="presOf" srcId="{27DB79E6-E030-1E43-853E-39DA9FC15714}" destId="{384A5F29-9420-6943-AB0B-896AB5409E11}" srcOrd="0" destOrd="0" presId="urn:microsoft.com/office/officeart/2008/layout/AlternatingHexagons"/>
    <dgm:cxn modelId="{48884B99-9244-AC40-AAE6-F8105BAE0293}" srcId="{DF8DABF0-E8D2-2F47-A5D7-A73EB7A47444}" destId="{B7C9A019-157D-EF47-A16C-D723DBD814ED}" srcOrd="0" destOrd="0" parTransId="{5BA3427A-B4FB-EE49-937C-EE22F504D385}" sibTransId="{6099CD4A-BE34-264D-B000-DAFC3BF0B980}"/>
    <dgm:cxn modelId="{A126D5A3-C6E8-624E-9181-5853CC65792E}" type="presOf" srcId="{DF8DABF0-E8D2-2F47-A5D7-A73EB7A47444}" destId="{EE7A553C-90A4-2D4D-9176-C7097F460EEA}" srcOrd="0" destOrd="0" presId="urn:microsoft.com/office/officeart/2008/layout/AlternatingHexagons"/>
    <dgm:cxn modelId="{927723BE-F8C9-F64A-A534-A15C96E4EBCF}" srcId="{DF8DABF0-E8D2-2F47-A5D7-A73EB7A47444}" destId="{EDC6C988-CDCD-9D4B-9BB3-912FBBF7C477}" srcOrd="2" destOrd="0" parTransId="{BB9CBE1D-80FA-0043-A9D4-9B77BBC8AC17}" sibTransId="{1A081D87-9275-004C-8A39-30A9A4D11229}"/>
    <dgm:cxn modelId="{F9CA92DC-19C6-EB41-AFBB-A6D52D64993B}" type="presOf" srcId="{FB712A0F-AE84-F141-9AE1-A9EF501EBDDB}" destId="{DFD33F74-CE08-FE4F-9E82-300C194886D8}" srcOrd="0" destOrd="0" presId="urn:microsoft.com/office/officeart/2008/layout/AlternatingHexagons"/>
    <dgm:cxn modelId="{D7B0FDE8-C37C-EF47-9036-BA1B1B02A371}" srcId="{DF8DABF0-E8D2-2F47-A5D7-A73EB7A47444}" destId="{34258157-8D6E-634F-8AAA-F3D464B2B0F6}" srcOrd="1" destOrd="0" parTransId="{D58F2E44-284F-DB46-B28F-9CF752B67449}" sibTransId="{8196FEDA-E7F2-074A-8677-9F94C23BFB7E}"/>
    <dgm:cxn modelId="{27FBC1F7-5D1D-F544-AA6A-7A6A8A94085C}" srcId="{DF8DABF0-E8D2-2F47-A5D7-A73EB7A47444}" destId="{7E6CEF7C-7B7D-4247-8F0D-841155DDC444}" srcOrd="4" destOrd="0" parTransId="{42E1645A-D8BE-A644-A5D4-49F23197B3DA}" sibTransId="{FB712A0F-AE84-F141-9AE1-A9EF501EBDDB}"/>
    <dgm:cxn modelId="{EFCF9A80-D94C-C542-8C25-48CFBBF4AF22}" type="presParOf" srcId="{EE7A553C-90A4-2D4D-9176-C7097F460EEA}" destId="{BC2B090C-E224-D74C-96A5-9197D4FACE42}" srcOrd="0" destOrd="0" presId="urn:microsoft.com/office/officeart/2008/layout/AlternatingHexagons"/>
    <dgm:cxn modelId="{D1F3EE33-4250-024F-9FF0-E5EF1A9521A0}" type="presParOf" srcId="{BC2B090C-E224-D74C-96A5-9197D4FACE42}" destId="{09839008-4E3C-E847-A03E-C30A776B6991}" srcOrd="0" destOrd="0" presId="urn:microsoft.com/office/officeart/2008/layout/AlternatingHexagons"/>
    <dgm:cxn modelId="{33B32834-80FF-2645-AE16-BC5D941A3EE3}" type="presParOf" srcId="{BC2B090C-E224-D74C-96A5-9197D4FACE42}" destId="{1B5B7B4A-BE7B-7446-9637-0BC6F4F969C7}" srcOrd="1" destOrd="0" presId="urn:microsoft.com/office/officeart/2008/layout/AlternatingHexagons"/>
    <dgm:cxn modelId="{B163A1C2-C34F-A94A-A7ED-0E4F6BD53F5D}" type="presParOf" srcId="{BC2B090C-E224-D74C-96A5-9197D4FACE42}" destId="{12CBD2D2-32EE-104C-9494-665BCB452E0F}" srcOrd="2" destOrd="0" presId="urn:microsoft.com/office/officeart/2008/layout/AlternatingHexagons"/>
    <dgm:cxn modelId="{F8FFB215-F4AC-E54F-8050-2441078418CE}" type="presParOf" srcId="{BC2B090C-E224-D74C-96A5-9197D4FACE42}" destId="{CFAC5313-7D42-1C42-81F9-BB871F189E6F}" srcOrd="3" destOrd="0" presId="urn:microsoft.com/office/officeart/2008/layout/AlternatingHexagons"/>
    <dgm:cxn modelId="{9B714DB5-14AA-7C4E-832B-859162783BE8}" type="presParOf" srcId="{BC2B090C-E224-D74C-96A5-9197D4FACE42}" destId="{D5765AB6-A649-0C4F-9A59-6126AA8F7B1C}" srcOrd="4" destOrd="0" presId="urn:microsoft.com/office/officeart/2008/layout/AlternatingHexagons"/>
    <dgm:cxn modelId="{E0DE914F-A553-9B4B-8855-54D5C240FCBE}" type="presParOf" srcId="{EE7A553C-90A4-2D4D-9176-C7097F460EEA}" destId="{9E409928-B154-6545-BFCF-EE411443333C}" srcOrd="1" destOrd="0" presId="urn:microsoft.com/office/officeart/2008/layout/AlternatingHexagons"/>
    <dgm:cxn modelId="{699DC7C7-160F-C940-A996-AFD69BBE87AB}" type="presParOf" srcId="{EE7A553C-90A4-2D4D-9176-C7097F460EEA}" destId="{1D979568-63A1-3943-9E99-63F6ED4FF99F}" srcOrd="2" destOrd="0" presId="urn:microsoft.com/office/officeart/2008/layout/AlternatingHexagons"/>
    <dgm:cxn modelId="{411F0670-9E47-DD40-A479-57530C7C0479}" type="presParOf" srcId="{1D979568-63A1-3943-9E99-63F6ED4FF99F}" destId="{33FB51B1-F86F-A444-8EC4-86852D7EFFC8}" srcOrd="0" destOrd="0" presId="urn:microsoft.com/office/officeart/2008/layout/AlternatingHexagons"/>
    <dgm:cxn modelId="{89606CA4-D7C1-9C4E-BCCA-04846081E9FE}" type="presParOf" srcId="{1D979568-63A1-3943-9E99-63F6ED4FF99F}" destId="{8346A30D-05D1-4946-BB17-4F75CFC454B9}" srcOrd="1" destOrd="0" presId="urn:microsoft.com/office/officeart/2008/layout/AlternatingHexagons"/>
    <dgm:cxn modelId="{5D5A31A8-16C9-9741-90F7-F3C959B50354}" type="presParOf" srcId="{1D979568-63A1-3943-9E99-63F6ED4FF99F}" destId="{9623CD23-D94A-C64F-9527-002D41FA8233}" srcOrd="2" destOrd="0" presId="urn:microsoft.com/office/officeart/2008/layout/AlternatingHexagons"/>
    <dgm:cxn modelId="{74AF1682-0D69-D240-ADD7-E3DDE15B37A3}" type="presParOf" srcId="{1D979568-63A1-3943-9E99-63F6ED4FF99F}" destId="{B08D9187-4DB1-2949-BA90-E36524DF89D9}" srcOrd="3" destOrd="0" presId="urn:microsoft.com/office/officeart/2008/layout/AlternatingHexagons"/>
    <dgm:cxn modelId="{18FE93FB-1366-E048-88FB-27BE7A687F0A}" type="presParOf" srcId="{1D979568-63A1-3943-9E99-63F6ED4FF99F}" destId="{265649D4-4264-334A-822D-65E973D9B5D3}" srcOrd="4" destOrd="0" presId="urn:microsoft.com/office/officeart/2008/layout/AlternatingHexagons"/>
    <dgm:cxn modelId="{ECE07508-DBCE-2049-B96A-616AC3FA93DD}" type="presParOf" srcId="{EE7A553C-90A4-2D4D-9176-C7097F460EEA}" destId="{854BBD5B-DC55-AB4B-A771-69F01D097FAD}" srcOrd="3" destOrd="0" presId="urn:microsoft.com/office/officeart/2008/layout/AlternatingHexagons"/>
    <dgm:cxn modelId="{EFD94AA0-9AAB-D541-99F1-4AFC057F8C5C}" type="presParOf" srcId="{EE7A553C-90A4-2D4D-9176-C7097F460EEA}" destId="{DC77D935-000D-5B41-9779-DF983B099F5A}" srcOrd="4" destOrd="0" presId="urn:microsoft.com/office/officeart/2008/layout/AlternatingHexagons"/>
    <dgm:cxn modelId="{5D31D2AE-10F7-5047-A2B7-F6C6E437AEC5}" type="presParOf" srcId="{DC77D935-000D-5B41-9779-DF983B099F5A}" destId="{CE891563-15D9-CD48-861E-505C05594FA8}" srcOrd="0" destOrd="0" presId="urn:microsoft.com/office/officeart/2008/layout/AlternatingHexagons"/>
    <dgm:cxn modelId="{AB8D86B8-B308-764A-99D0-6FA9D2B4D391}" type="presParOf" srcId="{DC77D935-000D-5B41-9779-DF983B099F5A}" destId="{2FA434CB-7C00-B947-BE8A-CE10A6CA30C6}" srcOrd="1" destOrd="0" presId="urn:microsoft.com/office/officeart/2008/layout/AlternatingHexagons"/>
    <dgm:cxn modelId="{8EC66516-4D98-A145-A37D-A57F8D4B513B}" type="presParOf" srcId="{DC77D935-000D-5B41-9779-DF983B099F5A}" destId="{C873C217-D3DE-E848-B0F2-3B09C66ADEE1}" srcOrd="2" destOrd="0" presId="urn:microsoft.com/office/officeart/2008/layout/AlternatingHexagons"/>
    <dgm:cxn modelId="{9F5B92DA-877F-FF4A-8606-9DEF6CBF7818}" type="presParOf" srcId="{DC77D935-000D-5B41-9779-DF983B099F5A}" destId="{4023A3FB-38E1-084F-95AF-05E3C5947CA1}" srcOrd="3" destOrd="0" presId="urn:microsoft.com/office/officeart/2008/layout/AlternatingHexagons"/>
    <dgm:cxn modelId="{D76DD319-5794-F142-97DA-EE255C0EDEE6}" type="presParOf" srcId="{DC77D935-000D-5B41-9779-DF983B099F5A}" destId="{4CDC59BB-F76F-5343-9B7E-7F9B88A17116}" srcOrd="4" destOrd="0" presId="urn:microsoft.com/office/officeart/2008/layout/AlternatingHexagons"/>
    <dgm:cxn modelId="{F04DC421-F5F8-A54B-BA72-3815280868CB}" type="presParOf" srcId="{EE7A553C-90A4-2D4D-9176-C7097F460EEA}" destId="{CB7DA114-8DBA-654C-9B18-45F8E8FEFFC2}" srcOrd="5" destOrd="0" presId="urn:microsoft.com/office/officeart/2008/layout/AlternatingHexagons"/>
    <dgm:cxn modelId="{6A9CF30E-EA27-6244-8642-30FF9994B0DB}" type="presParOf" srcId="{EE7A553C-90A4-2D4D-9176-C7097F460EEA}" destId="{05C03AD3-0D87-7D49-8F6B-1989E280748E}" srcOrd="6" destOrd="0" presId="urn:microsoft.com/office/officeart/2008/layout/AlternatingHexagons"/>
    <dgm:cxn modelId="{3A728784-78E0-914E-942B-63021E3F747B}" type="presParOf" srcId="{05C03AD3-0D87-7D49-8F6B-1989E280748E}" destId="{5326AD2E-1CF5-1644-ADA6-6B06139F7B0A}" srcOrd="0" destOrd="0" presId="urn:microsoft.com/office/officeart/2008/layout/AlternatingHexagons"/>
    <dgm:cxn modelId="{45C99A4E-A00E-4F4E-91F5-549B8F63912E}" type="presParOf" srcId="{05C03AD3-0D87-7D49-8F6B-1989E280748E}" destId="{9FC42206-E7EC-4943-9A4A-49EF3C3C3DB2}" srcOrd="1" destOrd="0" presId="urn:microsoft.com/office/officeart/2008/layout/AlternatingHexagons"/>
    <dgm:cxn modelId="{8D4F8718-5C2D-8640-A355-4FCA573968CD}" type="presParOf" srcId="{05C03AD3-0D87-7D49-8F6B-1989E280748E}" destId="{5065B83B-0A6A-0A47-9483-B5776BAA4CB2}" srcOrd="2" destOrd="0" presId="urn:microsoft.com/office/officeart/2008/layout/AlternatingHexagons"/>
    <dgm:cxn modelId="{D4FB8A38-27A5-3648-93AC-F57AA2C3FD51}" type="presParOf" srcId="{05C03AD3-0D87-7D49-8F6B-1989E280748E}" destId="{D18746E3-1641-8243-8563-E6251A1149A0}" srcOrd="3" destOrd="0" presId="urn:microsoft.com/office/officeart/2008/layout/AlternatingHexagons"/>
    <dgm:cxn modelId="{0A59571F-34EB-3741-B021-E4D816B74607}" type="presParOf" srcId="{05C03AD3-0D87-7D49-8F6B-1989E280748E}" destId="{384A5F29-9420-6943-AB0B-896AB5409E11}" srcOrd="4" destOrd="0" presId="urn:microsoft.com/office/officeart/2008/layout/AlternatingHexagons"/>
    <dgm:cxn modelId="{E5003A07-210D-5947-BE70-9B21A4520355}" type="presParOf" srcId="{EE7A553C-90A4-2D4D-9176-C7097F460EEA}" destId="{BB5AADD5-D5D1-BD48-805C-F06BA351F2D0}" srcOrd="7" destOrd="0" presId="urn:microsoft.com/office/officeart/2008/layout/AlternatingHexagons"/>
    <dgm:cxn modelId="{DDE63CD1-B8CB-6648-9EF7-E75EA0DA9536}" type="presParOf" srcId="{EE7A553C-90A4-2D4D-9176-C7097F460EEA}" destId="{04980A32-244D-8047-806D-3FF427C1965D}" srcOrd="8" destOrd="0" presId="urn:microsoft.com/office/officeart/2008/layout/AlternatingHexagons"/>
    <dgm:cxn modelId="{C31AB23E-BF11-294A-98EB-C3DE6CA7D1E3}" type="presParOf" srcId="{04980A32-244D-8047-806D-3FF427C1965D}" destId="{0B81344E-C011-E04D-81B1-31CA719094DA}" srcOrd="0" destOrd="0" presId="urn:microsoft.com/office/officeart/2008/layout/AlternatingHexagons"/>
    <dgm:cxn modelId="{4C6DC7E4-437E-4847-8FAD-8103F4BA166E}" type="presParOf" srcId="{04980A32-244D-8047-806D-3FF427C1965D}" destId="{AD10D6D6-AEEE-A04B-8513-8694C9D2550E}" srcOrd="1" destOrd="0" presId="urn:microsoft.com/office/officeart/2008/layout/AlternatingHexagons"/>
    <dgm:cxn modelId="{B806B0E3-EAFE-CB40-8253-E1186985B42D}" type="presParOf" srcId="{04980A32-244D-8047-806D-3FF427C1965D}" destId="{8B75FDC1-31C0-E74E-8AC4-FFFEC51CABED}" srcOrd="2" destOrd="0" presId="urn:microsoft.com/office/officeart/2008/layout/AlternatingHexagons"/>
    <dgm:cxn modelId="{E35CB726-0A12-654F-8C5C-B0408A80E053}" type="presParOf" srcId="{04980A32-244D-8047-806D-3FF427C1965D}" destId="{D8A09315-9EDB-4C41-BF84-D9B6B5EC2F39}" srcOrd="3" destOrd="0" presId="urn:microsoft.com/office/officeart/2008/layout/AlternatingHexagons"/>
    <dgm:cxn modelId="{1DF7D9AD-5734-464D-8DF3-648C3023C447}" type="presParOf" srcId="{04980A32-244D-8047-806D-3FF427C1965D}" destId="{DFD33F74-CE08-FE4F-9E82-300C194886D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76DA6-14A6-C948-AE22-EAE0E5BC3D98}"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GB"/>
        </a:p>
      </dgm:t>
    </dgm:pt>
    <dgm:pt modelId="{01E9E2A6-A043-A745-9CCF-BBB6003E5359}">
      <dgm:prSet phldrT="[Text]" custT="1"/>
      <dgm:spPr/>
      <dgm:t>
        <a:bodyPr/>
        <a:lstStyle/>
        <a:p>
          <a:r>
            <a:rPr lang="en-GB" sz="1800" b="1" i="0" dirty="0">
              <a:solidFill>
                <a:srgbClr val="002060"/>
              </a:solidFill>
              <a:latin typeface="Calibri Light" panose="020F0302020204030204" pitchFamily="34" charset="0"/>
              <a:cs typeface="Calibri Light" panose="020F0302020204030204" pitchFamily="34" charset="0"/>
            </a:rPr>
            <a:t>Jobs (as soon as I see them)</a:t>
          </a:r>
        </a:p>
      </dgm:t>
    </dgm:pt>
    <dgm:pt modelId="{893C6269-20E7-3D4F-88B7-B674043A4596}" type="parTrans" cxnId="{7CC7C5D6-D28B-DF46-AE59-234C681942F3}">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5E9AAE44-7C3B-AE44-B813-665BDD05142B}" type="sibTrans" cxnId="{7CC7C5D6-D28B-DF46-AE59-234C681942F3}">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8A62814A-8F4C-C14C-AE0F-FA74027AABEE}">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Latest policy</a:t>
          </a:r>
        </a:p>
      </dgm:t>
    </dgm:pt>
    <dgm:pt modelId="{E19B2683-528D-A449-AC82-0241A4EDE991}" type="parTrans" cxnId="{B4116B30-D1F7-A348-A723-F315431397E2}">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F9F4C666-E305-A743-AE3A-250056B57A03}" type="sibTrans" cxnId="{B4116B30-D1F7-A348-A723-F315431397E2}">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65A78604-F55E-7146-8385-D19E574E2DBE}">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Latest research (as soon as I spot)</a:t>
          </a:r>
        </a:p>
      </dgm:t>
    </dgm:pt>
    <dgm:pt modelId="{21FBB303-2061-F346-A3C4-871F9E962039}" type="parTrans" cxnId="{B99F9CAC-A90F-0B42-A677-6E1C76E5E6A6}">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3A7F1C07-071B-F44A-ADDD-ED51218C8619}" type="sibTrans" cxnId="{B99F9CAC-A90F-0B42-A677-6E1C76E5E6A6}">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E49664A5-A50B-D749-994E-D4EB5B2BB00B}">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Standards</a:t>
          </a:r>
        </a:p>
      </dgm:t>
    </dgm:pt>
    <dgm:pt modelId="{0281C70D-50FE-B34F-93D2-44DBA3AD2DC3}" type="parTrans" cxnId="{C9196AB4-D872-9A46-A8DF-BF461B17095F}">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B3F5BE53-72CD-114F-8B5B-2FBA3AE38B7D}" type="sibTrans" cxnId="{C9196AB4-D872-9A46-A8DF-BF461B17095F}">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C1A59075-E27C-314F-BA24-3E0FE61C5FBD}">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Professional topics</a:t>
          </a:r>
        </a:p>
      </dgm:t>
    </dgm:pt>
    <dgm:pt modelId="{CF9CA47E-5F65-3F4F-BA94-E0915151B433}" type="parTrans" cxnId="{394435A8-CF51-EA4B-B084-B4F163C8ABFC}">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684C65EB-BB5A-9E44-996F-AE236B5BE622}" type="sibTrans" cxnId="{394435A8-CF51-EA4B-B084-B4F163C8ABFC}">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8D9B1A6B-AA7F-0A4E-9A0A-E261B1DFE7EE}">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Podcasts &amp; other media</a:t>
          </a:r>
        </a:p>
      </dgm:t>
    </dgm:pt>
    <dgm:pt modelId="{9677EF3D-FA56-BA4F-84B0-C1BBB1B124A9}" type="parTrans" cxnId="{44A87681-6CD0-B243-BAEB-64F7349A8220}">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3495F28B-370D-9A4B-A89E-C4BC9FFA1D32}" type="sibTrans" cxnId="{44A87681-6CD0-B243-BAEB-64F7349A8220}">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D32F49A3-BE4F-6A4F-9606-3E7402A7642D}">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University news</a:t>
          </a:r>
        </a:p>
      </dgm:t>
    </dgm:pt>
    <dgm:pt modelId="{0E7A4E28-67D0-A248-BDF7-AF72D1D3F8B4}" type="parTrans" cxnId="{442D843E-0342-3842-8F7F-5C1CC0848810}">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410FB553-ACB0-C04A-B0BA-BD6C8841E1F7}" type="sibTrans" cxnId="{442D843E-0342-3842-8F7F-5C1CC0848810}">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92EC7E6B-B502-9B46-8407-DAC4B49C98F4}">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Upcoming events</a:t>
          </a:r>
        </a:p>
      </dgm:t>
    </dgm:pt>
    <dgm:pt modelId="{1429382E-1D42-064E-80ED-24ECB0DBEE9C}" type="parTrans" cxnId="{45774812-6F76-174F-B1F1-0D54EE5E2DC5}">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EB0E57AC-E40B-914B-A888-6D1EAB18109C}" type="sibTrans" cxnId="{45774812-6F76-174F-B1F1-0D54EE5E2DC5}">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E43851BD-BFE4-BE47-B092-B316254F88FA}">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Short video files (look at the AK47)</a:t>
          </a:r>
        </a:p>
      </dgm:t>
    </dgm:pt>
    <dgm:pt modelId="{32C32A8B-63F6-6E4B-A4D6-03FDE4615F38}" type="parTrans" cxnId="{9CA7754B-BEFF-0847-8148-6F2D88C75ACC}">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D108B7CC-F9D4-394E-9774-E49A15C2B0D6}" type="sibTrans" cxnId="{9CA7754B-BEFF-0847-8148-6F2D88C75ACC}">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825063BC-351D-3C4B-A58D-06C09C268A60}">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News of upcoming webinars</a:t>
          </a:r>
        </a:p>
      </dgm:t>
    </dgm:pt>
    <dgm:pt modelId="{1F5ABD60-4882-A94B-A1C8-7667CA6FBC47}" type="parTrans" cxnId="{28153D26-DE29-1744-9F55-D7918E11712B}">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3FE1AC3E-20DA-8542-8C27-0BD6DB33DDA8}" type="sibTrans" cxnId="{28153D26-DE29-1744-9F55-D7918E11712B}">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751433CE-60D2-5B4A-893D-69FF4F59274B}">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Free on-line materials</a:t>
          </a:r>
        </a:p>
      </dgm:t>
    </dgm:pt>
    <dgm:pt modelId="{EED9C0FB-92EE-F244-AD85-9008B3FD67F3}" type="parTrans" cxnId="{AD8478D3-4C55-F348-99DB-B1472D3679BF}">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C7309E9F-DD5E-4C4D-BE48-0CDB8865F39E}" type="sibTrans" cxnId="{AD8478D3-4C55-F348-99DB-B1472D3679BF}">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E4187DFA-EADA-B349-86E4-FE759F15B6A6}">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Latest from CSOFS</a:t>
          </a:r>
        </a:p>
      </dgm:t>
    </dgm:pt>
    <dgm:pt modelId="{DD2CE08D-6237-444C-B965-B552FF7C196D}" type="parTrans" cxnId="{67953E0B-C518-6649-A86A-19EB6199C092}">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E782903B-6E80-BD41-A262-84435F65E046}" type="sibTrans" cxnId="{67953E0B-C518-6649-A86A-19EB6199C092}">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0EE98511-4DB0-BF42-8BE0-869E3FD970D3}">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Employability news</a:t>
          </a:r>
        </a:p>
      </dgm:t>
    </dgm:pt>
    <dgm:pt modelId="{BEE39DA7-B56D-D141-A6ED-4F8F19D43BC9}" type="parTrans" cxnId="{733368A6-5BB1-DE42-8570-B379F42336FE}">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EE4554E0-628A-D04A-A0E8-2C2F8B8D660B}" type="sibTrans" cxnId="{733368A6-5BB1-DE42-8570-B379F42336FE}">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F856AA45-4861-5B4F-BB5E-A2CF24DB3E5E}">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Items from UK &amp; world press</a:t>
          </a:r>
        </a:p>
      </dgm:t>
    </dgm:pt>
    <dgm:pt modelId="{DAB21820-0D20-C648-884F-D897E03CE99E}" type="parTrans" cxnId="{2DBF78A4-E1FD-8B41-8043-04FC20408E07}">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80C21DD4-3B3E-5B42-9EAC-66A1234C7137}" type="sibTrans" cxnId="{2DBF78A4-E1FD-8B41-8043-04FC20408E07}">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8E60F5B4-C887-554C-988F-0E52BD579FC2}">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Quizzes</a:t>
          </a:r>
        </a:p>
      </dgm:t>
    </dgm:pt>
    <dgm:pt modelId="{BA95EA73-3705-FE41-992F-B330B3B0C3C1}" type="parTrans" cxnId="{0C325EF6-4997-B544-9A12-6F5EEE2DD725}">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1323EC57-CEFF-FD43-85F7-D8C7B725AC19}" type="sibTrans" cxnId="{0C325EF6-4997-B544-9A12-6F5EEE2DD725}">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6C2EF43B-ED74-174B-ADA7-B4135AD3BC18}">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Regulators Guidance &amp; codes</a:t>
          </a:r>
        </a:p>
      </dgm:t>
    </dgm:pt>
    <dgm:pt modelId="{FF1F8A92-2971-484C-9CA9-661C2B6DCF46}" type="parTrans" cxnId="{013F232A-C18A-0D43-8D21-A592DE87E8B9}">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64812AF3-04A7-EB4C-B215-86CD9D60037D}" type="sibTrans" cxnId="{013F232A-C18A-0D43-8D21-A592DE87E8B9}">
      <dgm:prSet/>
      <dgm:spPr/>
      <dgm:t>
        <a:bodyPr/>
        <a:lstStyle/>
        <a:p>
          <a:endParaRPr lang="en-GB" sz="2000" b="0" i="0">
            <a:solidFill>
              <a:srgbClr val="002060"/>
            </a:solidFill>
            <a:latin typeface="Calibri Light" panose="020F0302020204030204" pitchFamily="34" charset="0"/>
            <a:cs typeface="Calibri Light" panose="020F0302020204030204" pitchFamily="34" charset="0"/>
          </a:endParaRPr>
        </a:p>
      </dgm:t>
    </dgm:pt>
    <dgm:pt modelId="{CF6707A5-B7C2-E448-AFEE-FAE2397F0773}">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Student awards &amp; success</a:t>
          </a:r>
        </a:p>
      </dgm:t>
    </dgm:pt>
    <dgm:pt modelId="{66DC2E0C-745B-6F4B-9ECD-2365FE1B374B}" type="parTrans" cxnId="{71C1DADF-35BF-A446-8179-15DAA1159012}">
      <dgm:prSet/>
      <dgm:spPr/>
      <dgm:t>
        <a:bodyPr/>
        <a:lstStyle/>
        <a:p>
          <a:endParaRPr lang="en-GB"/>
        </a:p>
      </dgm:t>
    </dgm:pt>
    <dgm:pt modelId="{F2832610-0A74-3B46-A26D-60EFD9BAD6EB}" type="sibTrans" cxnId="{71C1DADF-35BF-A446-8179-15DAA1159012}">
      <dgm:prSet/>
      <dgm:spPr/>
      <dgm:t>
        <a:bodyPr/>
        <a:lstStyle/>
        <a:p>
          <a:endParaRPr lang="en-GB"/>
        </a:p>
      </dgm:t>
    </dgm:pt>
    <dgm:pt modelId="{9F93AEFE-902E-4945-8E5B-2A2642445214}">
      <dgm:prSet phldrT="[Text]" custT="1"/>
      <dgm:spPr/>
      <dgm:t>
        <a:bodyPr/>
        <a:lstStyle/>
        <a:p>
          <a:r>
            <a:rPr lang="en-GB" sz="1800" b="0" i="0" dirty="0">
              <a:solidFill>
                <a:srgbClr val="002060"/>
              </a:solidFill>
              <a:latin typeface="Calibri Light" panose="020F0302020204030204" pitchFamily="34" charset="0"/>
              <a:cs typeface="Calibri Light" panose="020F0302020204030204" pitchFamily="34" charset="0"/>
            </a:rPr>
            <a:t>Virtual resources (comparison microscope - see)</a:t>
          </a:r>
        </a:p>
      </dgm:t>
    </dgm:pt>
    <dgm:pt modelId="{FDC7E868-0010-6B4C-BDCE-8CC09A03F61F}" type="parTrans" cxnId="{95305CE2-F775-8440-89BD-25CD1C0174A6}">
      <dgm:prSet/>
      <dgm:spPr/>
      <dgm:t>
        <a:bodyPr/>
        <a:lstStyle/>
        <a:p>
          <a:endParaRPr lang="en-GB"/>
        </a:p>
      </dgm:t>
    </dgm:pt>
    <dgm:pt modelId="{3C92CE4E-2651-544F-B0F5-94F5B094DEB4}" type="sibTrans" cxnId="{95305CE2-F775-8440-89BD-25CD1C0174A6}">
      <dgm:prSet/>
      <dgm:spPr/>
      <dgm:t>
        <a:bodyPr/>
        <a:lstStyle/>
        <a:p>
          <a:endParaRPr lang="en-GB"/>
        </a:p>
      </dgm:t>
    </dgm:pt>
    <dgm:pt modelId="{6E6F8647-985B-D741-998D-853BD3154CE0}" type="pres">
      <dgm:prSet presAssocID="{6F076DA6-14A6-C948-AE22-EAE0E5BC3D98}" presName="diagram" presStyleCnt="0">
        <dgm:presLayoutVars>
          <dgm:dir/>
          <dgm:resizeHandles val="exact"/>
        </dgm:presLayoutVars>
      </dgm:prSet>
      <dgm:spPr/>
    </dgm:pt>
    <dgm:pt modelId="{62668F0C-5B8C-4C48-BE4C-E72622ACF79B}" type="pres">
      <dgm:prSet presAssocID="{01E9E2A6-A043-A745-9CCF-BBB6003E5359}" presName="node" presStyleLbl="node1" presStyleIdx="0" presStyleCnt="18">
        <dgm:presLayoutVars>
          <dgm:bulletEnabled val="1"/>
        </dgm:presLayoutVars>
      </dgm:prSet>
      <dgm:spPr/>
    </dgm:pt>
    <dgm:pt modelId="{085258E0-B413-D842-A803-A0F5971D58B8}" type="pres">
      <dgm:prSet presAssocID="{5E9AAE44-7C3B-AE44-B813-665BDD05142B}" presName="sibTrans" presStyleCnt="0"/>
      <dgm:spPr/>
    </dgm:pt>
    <dgm:pt modelId="{D2DEB74D-ED45-704A-A612-DFFEFC7EF13A}" type="pres">
      <dgm:prSet presAssocID="{8A62814A-8F4C-C14C-AE0F-FA74027AABEE}" presName="node" presStyleLbl="node1" presStyleIdx="1" presStyleCnt="18">
        <dgm:presLayoutVars>
          <dgm:bulletEnabled val="1"/>
        </dgm:presLayoutVars>
      </dgm:prSet>
      <dgm:spPr/>
    </dgm:pt>
    <dgm:pt modelId="{30A9655D-9C8A-C347-A8A7-5D0491492943}" type="pres">
      <dgm:prSet presAssocID="{F9F4C666-E305-A743-AE3A-250056B57A03}" presName="sibTrans" presStyleCnt="0"/>
      <dgm:spPr/>
    </dgm:pt>
    <dgm:pt modelId="{59F6986A-34F9-AC4F-A7ED-1BC290E3066A}" type="pres">
      <dgm:prSet presAssocID="{65A78604-F55E-7146-8385-D19E574E2DBE}" presName="node" presStyleLbl="node1" presStyleIdx="2" presStyleCnt="18">
        <dgm:presLayoutVars>
          <dgm:bulletEnabled val="1"/>
        </dgm:presLayoutVars>
      </dgm:prSet>
      <dgm:spPr/>
    </dgm:pt>
    <dgm:pt modelId="{5D3FA34A-3835-E54F-BDE6-F85F16896F89}" type="pres">
      <dgm:prSet presAssocID="{3A7F1C07-071B-F44A-ADDD-ED51218C8619}" presName="sibTrans" presStyleCnt="0"/>
      <dgm:spPr/>
    </dgm:pt>
    <dgm:pt modelId="{BA30F78C-4A9B-D64E-95A4-F5B3F0F5AEB9}" type="pres">
      <dgm:prSet presAssocID="{E49664A5-A50B-D749-994E-D4EB5B2BB00B}" presName="node" presStyleLbl="node1" presStyleIdx="3" presStyleCnt="18">
        <dgm:presLayoutVars>
          <dgm:bulletEnabled val="1"/>
        </dgm:presLayoutVars>
      </dgm:prSet>
      <dgm:spPr/>
    </dgm:pt>
    <dgm:pt modelId="{7F2A83EB-AAC6-DF40-AB22-3E57CB197E1F}" type="pres">
      <dgm:prSet presAssocID="{B3F5BE53-72CD-114F-8B5B-2FBA3AE38B7D}" presName="sibTrans" presStyleCnt="0"/>
      <dgm:spPr/>
    </dgm:pt>
    <dgm:pt modelId="{7D328769-1148-E642-A9A8-5103E7FB3DEA}" type="pres">
      <dgm:prSet presAssocID="{C1A59075-E27C-314F-BA24-3E0FE61C5FBD}" presName="node" presStyleLbl="node1" presStyleIdx="4" presStyleCnt="18">
        <dgm:presLayoutVars>
          <dgm:bulletEnabled val="1"/>
        </dgm:presLayoutVars>
      </dgm:prSet>
      <dgm:spPr/>
    </dgm:pt>
    <dgm:pt modelId="{8715E571-5A04-AE43-9CAA-E1465D1000DE}" type="pres">
      <dgm:prSet presAssocID="{684C65EB-BB5A-9E44-996F-AE236B5BE622}" presName="sibTrans" presStyleCnt="0"/>
      <dgm:spPr/>
    </dgm:pt>
    <dgm:pt modelId="{59A4D88E-21E4-0C46-986C-3364C8613A22}" type="pres">
      <dgm:prSet presAssocID="{8D9B1A6B-AA7F-0A4E-9A0A-E261B1DFE7EE}" presName="node" presStyleLbl="node1" presStyleIdx="5" presStyleCnt="18">
        <dgm:presLayoutVars>
          <dgm:bulletEnabled val="1"/>
        </dgm:presLayoutVars>
      </dgm:prSet>
      <dgm:spPr/>
    </dgm:pt>
    <dgm:pt modelId="{BA5E7940-4A10-B645-B836-681B936A4E9D}" type="pres">
      <dgm:prSet presAssocID="{3495F28B-370D-9A4B-A89E-C4BC9FFA1D32}" presName="sibTrans" presStyleCnt="0"/>
      <dgm:spPr/>
    </dgm:pt>
    <dgm:pt modelId="{BD148661-AA3B-7E47-BD53-EC47EFCAAA48}" type="pres">
      <dgm:prSet presAssocID="{D32F49A3-BE4F-6A4F-9606-3E7402A7642D}" presName="node" presStyleLbl="node1" presStyleIdx="6" presStyleCnt="18">
        <dgm:presLayoutVars>
          <dgm:bulletEnabled val="1"/>
        </dgm:presLayoutVars>
      </dgm:prSet>
      <dgm:spPr/>
    </dgm:pt>
    <dgm:pt modelId="{7175DBC7-F666-0644-A7C5-A634D7C61F0F}" type="pres">
      <dgm:prSet presAssocID="{410FB553-ACB0-C04A-B0BA-BD6C8841E1F7}" presName="sibTrans" presStyleCnt="0"/>
      <dgm:spPr/>
    </dgm:pt>
    <dgm:pt modelId="{68B77E2F-66F1-364E-8C44-6D457DF3B5AC}" type="pres">
      <dgm:prSet presAssocID="{92EC7E6B-B502-9B46-8407-DAC4B49C98F4}" presName="node" presStyleLbl="node1" presStyleIdx="7" presStyleCnt="18">
        <dgm:presLayoutVars>
          <dgm:bulletEnabled val="1"/>
        </dgm:presLayoutVars>
      </dgm:prSet>
      <dgm:spPr/>
    </dgm:pt>
    <dgm:pt modelId="{7D684917-555D-B94D-9440-953AE38B3C43}" type="pres">
      <dgm:prSet presAssocID="{EB0E57AC-E40B-914B-A888-6D1EAB18109C}" presName="sibTrans" presStyleCnt="0"/>
      <dgm:spPr/>
    </dgm:pt>
    <dgm:pt modelId="{F3E85F55-2105-8F4C-B910-6A1945BAECB9}" type="pres">
      <dgm:prSet presAssocID="{E43851BD-BFE4-BE47-B092-B316254F88FA}" presName="node" presStyleLbl="node1" presStyleIdx="8" presStyleCnt="18">
        <dgm:presLayoutVars>
          <dgm:bulletEnabled val="1"/>
        </dgm:presLayoutVars>
      </dgm:prSet>
      <dgm:spPr/>
    </dgm:pt>
    <dgm:pt modelId="{A7D0B27B-1FBD-C84D-A683-28B44D5707F4}" type="pres">
      <dgm:prSet presAssocID="{D108B7CC-F9D4-394E-9774-E49A15C2B0D6}" presName="sibTrans" presStyleCnt="0"/>
      <dgm:spPr/>
    </dgm:pt>
    <dgm:pt modelId="{8198513A-7302-6149-8FDB-106B6ECA4E9C}" type="pres">
      <dgm:prSet presAssocID="{825063BC-351D-3C4B-A58D-06C09C268A60}" presName="node" presStyleLbl="node1" presStyleIdx="9" presStyleCnt="18">
        <dgm:presLayoutVars>
          <dgm:bulletEnabled val="1"/>
        </dgm:presLayoutVars>
      </dgm:prSet>
      <dgm:spPr/>
    </dgm:pt>
    <dgm:pt modelId="{DA7DF0B4-7935-1043-A649-E59E201A3788}" type="pres">
      <dgm:prSet presAssocID="{3FE1AC3E-20DA-8542-8C27-0BD6DB33DDA8}" presName="sibTrans" presStyleCnt="0"/>
      <dgm:spPr/>
    </dgm:pt>
    <dgm:pt modelId="{31D2CBDD-5494-2447-B28A-6AAD4386E29A}" type="pres">
      <dgm:prSet presAssocID="{751433CE-60D2-5B4A-893D-69FF4F59274B}" presName="node" presStyleLbl="node1" presStyleIdx="10" presStyleCnt="18">
        <dgm:presLayoutVars>
          <dgm:bulletEnabled val="1"/>
        </dgm:presLayoutVars>
      </dgm:prSet>
      <dgm:spPr/>
    </dgm:pt>
    <dgm:pt modelId="{DF1D48C2-7E12-A745-9D70-6EF02F55CF61}" type="pres">
      <dgm:prSet presAssocID="{C7309E9F-DD5E-4C4D-BE48-0CDB8865F39E}" presName="sibTrans" presStyleCnt="0"/>
      <dgm:spPr/>
    </dgm:pt>
    <dgm:pt modelId="{53F30778-7390-9E44-AA51-47EED09F7CA3}" type="pres">
      <dgm:prSet presAssocID="{E4187DFA-EADA-B349-86E4-FE759F15B6A6}" presName="node" presStyleLbl="node1" presStyleIdx="11" presStyleCnt="18">
        <dgm:presLayoutVars>
          <dgm:bulletEnabled val="1"/>
        </dgm:presLayoutVars>
      </dgm:prSet>
      <dgm:spPr/>
    </dgm:pt>
    <dgm:pt modelId="{4D78D039-2680-FB4E-BA21-B910B816443C}" type="pres">
      <dgm:prSet presAssocID="{E782903B-6E80-BD41-A262-84435F65E046}" presName="sibTrans" presStyleCnt="0"/>
      <dgm:spPr/>
    </dgm:pt>
    <dgm:pt modelId="{BE9518B0-D569-E646-A679-A8A628F2F7BA}" type="pres">
      <dgm:prSet presAssocID="{0EE98511-4DB0-BF42-8BE0-869E3FD970D3}" presName="node" presStyleLbl="node1" presStyleIdx="12" presStyleCnt="18">
        <dgm:presLayoutVars>
          <dgm:bulletEnabled val="1"/>
        </dgm:presLayoutVars>
      </dgm:prSet>
      <dgm:spPr/>
    </dgm:pt>
    <dgm:pt modelId="{AB6288F7-22D4-6D42-AC96-8352168AE6BE}" type="pres">
      <dgm:prSet presAssocID="{EE4554E0-628A-D04A-A0E8-2C2F8B8D660B}" presName="sibTrans" presStyleCnt="0"/>
      <dgm:spPr/>
    </dgm:pt>
    <dgm:pt modelId="{EB794E4D-3CFD-FD43-AC3D-6FFFC5B2C1DC}" type="pres">
      <dgm:prSet presAssocID="{F856AA45-4861-5B4F-BB5E-A2CF24DB3E5E}" presName="node" presStyleLbl="node1" presStyleIdx="13" presStyleCnt="18">
        <dgm:presLayoutVars>
          <dgm:bulletEnabled val="1"/>
        </dgm:presLayoutVars>
      </dgm:prSet>
      <dgm:spPr/>
    </dgm:pt>
    <dgm:pt modelId="{CBFAE488-FF35-0748-9C60-D701AC6934CF}" type="pres">
      <dgm:prSet presAssocID="{80C21DD4-3B3E-5B42-9EAC-66A1234C7137}" presName="sibTrans" presStyleCnt="0"/>
      <dgm:spPr/>
    </dgm:pt>
    <dgm:pt modelId="{32B9AA5D-EBB6-7B4A-9008-8DC03F549871}" type="pres">
      <dgm:prSet presAssocID="{8E60F5B4-C887-554C-988F-0E52BD579FC2}" presName="node" presStyleLbl="node1" presStyleIdx="14" presStyleCnt="18">
        <dgm:presLayoutVars>
          <dgm:bulletEnabled val="1"/>
        </dgm:presLayoutVars>
      </dgm:prSet>
      <dgm:spPr/>
    </dgm:pt>
    <dgm:pt modelId="{3B1F8CA8-332D-BB4C-A108-AE322794B89E}" type="pres">
      <dgm:prSet presAssocID="{1323EC57-CEFF-FD43-85F7-D8C7B725AC19}" presName="sibTrans" presStyleCnt="0"/>
      <dgm:spPr/>
    </dgm:pt>
    <dgm:pt modelId="{97ED2527-4309-AC46-A9EF-9523343A3B6D}" type="pres">
      <dgm:prSet presAssocID="{6C2EF43B-ED74-174B-ADA7-B4135AD3BC18}" presName="node" presStyleLbl="node1" presStyleIdx="15" presStyleCnt="18">
        <dgm:presLayoutVars>
          <dgm:bulletEnabled val="1"/>
        </dgm:presLayoutVars>
      </dgm:prSet>
      <dgm:spPr/>
    </dgm:pt>
    <dgm:pt modelId="{0AD8E437-D8E3-D948-B1FA-7013A46109DC}" type="pres">
      <dgm:prSet presAssocID="{64812AF3-04A7-EB4C-B215-86CD9D60037D}" presName="sibTrans" presStyleCnt="0"/>
      <dgm:spPr/>
    </dgm:pt>
    <dgm:pt modelId="{409D1C17-A682-5544-A859-697FCFA60D54}" type="pres">
      <dgm:prSet presAssocID="{CF6707A5-B7C2-E448-AFEE-FAE2397F0773}" presName="node" presStyleLbl="node1" presStyleIdx="16" presStyleCnt="18">
        <dgm:presLayoutVars>
          <dgm:bulletEnabled val="1"/>
        </dgm:presLayoutVars>
      </dgm:prSet>
      <dgm:spPr/>
    </dgm:pt>
    <dgm:pt modelId="{F43EBB9C-7408-6245-871E-60200604ED0D}" type="pres">
      <dgm:prSet presAssocID="{F2832610-0A74-3B46-A26D-60EFD9BAD6EB}" presName="sibTrans" presStyleCnt="0"/>
      <dgm:spPr/>
    </dgm:pt>
    <dgm:pt modelId="{2397F953-EB49-9D49-AB4C-CF19138864D2}" type="pres">
      <dgm:prSet presAssocID="{9F93AEFE-902E-4945-8E5B-2A2642445214}" presName="node" presStyleLbl="node1" presStyleIdx="17" presStyleCnt="18">
        <dgm:presLayoutVars>
          <dgm:bulletEnabled val="1"/>
        </dgm:presLayoutVars>
      </dgm:prSet>
      <dgm:spPr/>
    </dgm:pt>
  </dgm:ptLst>
  <dgm:cxnLst>
    <dgm:cxn modelId="{3FCA7C04-E0AC-CF4B-AF83-5A6464680082}" type="presOf" srcId="{8D9B1A6B-AA7F-0A4E-9A0A-E261B1DFE7EE}" destId="{59A4D88E-21E4-0C46-986C-3364C8613A22}" srcOrd="0" destOrd="0" presId="urn:microsoft.com/office/officeart/2005/8/layout/default"/>
    <dgm:cxn modelId="{67953E0B-C518-6649-A86A-19EB6199C092}" srcId="{6F076DA6-14A6-C948-AE22-EAE0E5BC3D98}" destId="{E4187DFA-EADA-B349-86E4-FE759F15B6A6}" srcOrd="11" destOrd="0" parTransId="{DD2CE08D-6237-444C-B965-B552FF7C196D}" sibTransId="{E782903B-6E80-BD41-A262-84435F65E046}"/>
    <dgm:cxn modelId="{45774812-6F76-174F-B1F1-0D54EE5E2DC5}" srcId="{6F076DA6-14A6-C948-AE22-EAE0E5BC3D98}" destId="{92EC7E6B-B502-9B46-8407-DAC4B49C98F4}" srcOrd="7" destOrd="0" parTransId="{1429382E-1D42-064E-80ED-24ECB0DBEE9C}" sibTransId="{EB0E57AC-E40B-914B-A888-6D1EAB18109C}"/>
    <dgm:cxn modelId="{DE9ED617-5E0C-C148-B284-626F80636653}" type="presOf" srcId="{825063BC-351D-3C4B-A58D-06C09C268A60}" destId="{8198513A-7302-6149-8FDB-106B6ECA4E9C}" srcOrd="0" destOrd="0" presId="urn:microsoft.com/office/officeart/2005/8/layout/default"/>
    <dgm:cxn modelId="{8180AA1A-13B0-A24C-908F-E21B8CA68568}" type="presOf" srcId="{8E60F5B4-C887-554C-988F-0E52BD579FC2}" destId="{32B9AA5D-EBB6-7B4A-9008-8DC03F549871}" srcOrd="0" destOrd="0" presId="urn:microsoft.com/office/officeart/2005/8/layout/default"/>
    <dgm:cxn modelId="{2A61EF1D-A49D-A04F-8956-A272A2EB25E1}" type="presOf" srcId="{751433CE-60D2-5B4A-893D-69FF4F59274B}" destId="{31D2CBDD-5494-2447-B28A-6AAD4386E29A}" srcOrd="0" destOrd="0" presId="urn:microsoft.com/office/officeart/2005/8/layout/default"/>
    <dgm:cxn modelId="{5B815B20-9296-1A42-BF83-47C74BF0AA36}" type="presOf" srcId="{F856AA45-4861-5B4F-BB5E-A2CF24DB3E5E}" destId="{EB794E4D-3CFD-FD43-AC3D-6FFFC5B2C1DC}" srcOrd="0" destOrd="0" presId="urn:microsoft.com/office/officeart/2005/8/layout/default"/>
    <dgm:cxn modelId="{28153D26-DE29-1744-9F55-D7918E11712B}" srcId="{6F076DA6-14A6-C948-AE22-EAE0E5BC3D98}" destId="{825063BC-351D-3C4B-A58D-06C09C268A60}" srcOrd="9" destOrd="0" parTransId="{1F5ABD60-4882-A94B-A1C8-7667CA6FBC47}" sibTransId="{3FE1AC3E-20DA-8542-8C27-0BD6DB33DDA8}"/>
    <dgm:cxn modelId="{013F232A-C18A-0D43-8D21-A592DE87E8B9}" srcId="{6F076DA6-14A6-C948-AE22-EAE0E5BC3D98}" destId="{6C2EF43B-ED74-174B-ADA7-B4135AD3BC18}" srcOrd="15" destOrd="0" parTransId="{FF1F8A92-2971-484C-9CA9-661C2B6DCF46}" sibTransId="{64812AF3-04A7-EB4C-B215-86CD9D60037D}"/>
    <dgm:cxn modelId="{77831D2C-EC90-1940-9FB7-70C9B9647227}" type="presOf" srcId="{65A78604-F55E-7146-8385-D19E574E2DBE}" destId="{59F6986A-34F9-AC4F-A7ED-1BC290E3066A}" srcOrd="0" destOrd="0" presId="urn:microsoft.com/office/officeart/2005/8/layout/default"/>
    <dgm:cxn modelId="{B4116B30-D1F7-A348-A723-F315431397E2}" srcId="{6F076DA6-14A6-C948-AE22-EAE0E5BC3D98}" destId="{8A62814A-8F4C-C14C-AE0F-FA74027AABEE}" srcOrd="1" destOrd="0" parTransId="{E19B2683-528D-A449-AC82-0241A4EDE991}" sibTransId="{F9F4C666-E305-A743-AE3A-250056B57A03}"/>
    <dgm:cxn modelId="{442D843E-0342-3842-8F7F-5C1CC0848810}" srcId="{6F076DA6-14A6-C948-AE22-EAE0E5BC3D98}" destId="{D32F49A3-BE4F-6A4F-9606-3E7402A7642D}" srcOrd="6" destOrd="0" parTransId="{0E7A4E28-67D0-A248-BDF7-AF72D1D3F8B4}" sibTransId="{410FB553-ACB0-C04A-B0BA-BD6C8841E1F7}"/>
    <dgm:cxn modelId="{25704546-3CD7-AF4E-9694-FEA4A79D5740}" type="presOf" srcId="{C1A59075-E27C-314F-BA24-3E0FE61C5FBD}" destId="{7D328769-1148-E642-A9A8-5103E7FB3DEA}" srcOrd="0" destOrd="0" presId="urn:microsoft.com/office/officeart/2005/8/layout/default"/>
    <dgm:cxn modelId="{9CA7754B-BEFF-0847-8148-6F2D88C75ACC}" srcId="{6F076DA6-14A6-C948-AE22-EAE0E5BC3D98}" destId="{E43851BD-BFE4-BE47-B092-B316254F88FA}" srcOrd="8" destOrd="0" parTransId="{32C32A8B-63F6-6E4B-A4D6-03FDE4615F38}" sibTransId="{D108B7CC-F9D4-394E-9774-E49A15C2B0D6}"/>
    <dgm:cxn modelId="{E369234C-1232-544C-91C6-F0F03C9DCF07}" type="presOf" srcId="{6F076DA6-14A6-C948-AE22-EAE0E5BC3D98}" destId="{6E6F8647-985B-D741-998D-853BD3154CE0}" srcOrd="0" destOrd="0" presId="urn:microsoft.com/office/officeart/2005/8/layout/default"/>
    <dgm:cxn modelId="{9CCDF650-92B6-6447-834F-8BC3B29B5711}" type="presOf" srcId="{D32F49A3-BE4F-6A4F-9606-3E7402A7642D}" destId="{BD148661-AA3B-7E47-BD53-EC47EFCAAA48}" srcOrd="0" destOrd="0" presId="urn:microsoft.com/office/officeart/2005/8/layout/default"/>
    <dgm:cxn modelId="{AED52F72-EA01-3D41-81FA-1C232B872BD8}" type="presOf" srcId="{8A62814A-8F4C-C14C-AE0F-FA74027AABEE}" destId="{D2DEB74D-ED45-704A-A612-DFFEFC7EF13A}" srcOrd="0" destOrd="0" presId="urn:microsoft.com/office/officeart/2005/8/layout/default"/>
    <dgm:cxn modelId="{44A87681-6CD0-B243-BAEB-64F7349A8220}" srcId="{6F076DA6-14A6-C948-AE22-EAE0E5BC3D98}" destId="{8D9B1A6B-AA7F-0A4E-9A0A-E261B1DFE7EE}" srcOrd="5" destOrd="0" parTransId="{9677EF3D-FA56-BA4F-84B0-C1BBB1B124A9}" sibTransId="{3495F28B-370D-9A4B-A89E-C4BC9FFA1D32}"/>
    <dgm:cxn modelId="{6EA0318E-8471-BC43-855B-08184BBF3FE1}" type="presOf" srcId="{01E9E2A6-A043-A745-9CCF-BBB6003E5359}" destId="{62668F0C-5B8C-4C48-BE4C-E72622ACF79B}" srcOrd="0" destOrd="0" presId="urn:microsoft.com/office/officeart/2005/8/layout/default"/>
    <dgm:cxn modelId="{340D529A-FA01-FF4C-8431-58E04590BE30}" type="presOf" srcId="{6C2EF43B-ED74-174B-ADA7-B4135AD3BC18}" destId="{97ED2527-4309-AC46-A9EF-9523343A3B6D}" srcOrd="0" destOrd="0" presId="urn:microsoft.com/office/officeart/2005/8/layout/default"/>
    <dgm:cxn modelId="{8E25079F-6762-A745-85CA-6B3EA7F33356}" type="presOf" srcId="{E4187DFA-EADA-B349-86E4-FE759F15B6A6}" destId="{53F30778-7390-9E44-AA51-47EED09F7CA3}" srcOrd="0" destOrd="0" presId="urn:microsoft.com/office/officeart/2005/8/layout/default"/>
    <dgm:cxn modelId="{2DBF78A4-E1FD-8B41-8043-04FC20408E07}" srcId="{6F076DA6-14A6-C948-AE22-EAE0E5BC3D98}" destId="{F856AA45-4861-5B4F-BB5E-A2CF24DB3E5E}" srcOrd="13" destOrd="0" parTransId="{DAB21820-0D20-C648-884F-D897E03CE99E}" sibTransId="{80C21DD4-3B3E-5B42-9EAC-66A1234C7137}"/>
    <dgm:cxn modelId="{733368A6-5BB1-DE42-8570-B379F42336FE}" srcId="{6F076DA6-14A6-C948-AE22-EAE0E5BC3D98}" destId="{0EE98511-4DB0-BF42-8BE0-869E3FD970D3}" srcOrd="12" destOrd="0" parTransId="{BEE39DA7-B56D-D141-A6ED-4F8F19D43BC9}" sibTransId="{EE4554E0-628A-D04A-A0E8-2C2F8B8D660B}"/>
    <dgm:cxn modelId="{F913DFA7-D842-0D4D-B752-48FA8E431CF6}" type="presOf" srcId="{CF6707A5-B7C2-E448-AFEE-FAE2397F0773}" destId="{409D1C17-A682-5544-A859-697FCFA60D54}" srcOrd="0" destOrd="0" presId="urn:microsoft.com/office/officeart/2005/8/layout/default"/>
    <dgm:cxn modelId="{394435A8-CF51-EA4B-B084-B4F163C8ABFC}" srcId="{6F076DA6-14A6-C948-AE22-EAE0E5BC3D98}" destId="{C1A59075-E27C-314F-BA24-3E0FE61C5FBD}" srcOrd="4" destOrd="0" parTransId="{CF9CA47E-5F65-3F4F-BA94-E0915151B433}" sibTransId="{684C65EB-BB5A-9E44-996F-AE236B5BE622}"/>
    <dgm:cxn modelId="{B99F9CAC-A90F-0B42-A677-6E1C76E5E6A6}" srcId="{6F076DA6-14A6-C948-AE22-EAE0E5BC3D98}" destId="{65A78604-F55E-7146-8385-D19E574E2DBE}" srcOrd="2" destOrd="0" parTransId="{21FBB303-2061-F346-A3C4-871F9E962039}" sibTransId="{3A7F1C07-071B-F44A-ADDD-ED51218C8619}"/>
    <dgm:cxn modelId="{C9196AB4-D872-9A46-A8DF-BF461B17095F}" srcId="{6F076DA6-14A6-C948-AE22-EAE0E5BC3D98}" destId="{E49664A5-A50B-D749-994E-D4EB5B2BB00B}" srcOrd="3" destOrd="0" parTransId="{0281C70D-50FE-B34F-93D2-44DBA3AD2DC3}" sibTransId="{B3F5BE53-72CD-114F-8B5B-2FBA3AE38B7D}"/>
    <dgm:cxn modelId="{8DF150CD-3BC3-044A-908B-96EB9A6E9774}" type="presOf" srcId="{0EE98511-4DB0-BF42-8BE0-869E3FD970D3}" destId="{BE9518B0-D569-E646-A679-A8A628F2F7BA}" srcOrd="0" destOrd="0" presId="urn:microsoft.com/office/officeart/2005/8/layout/default"/>
    <dgm:cxn modelId="{AD8478D3-4C55-F348-99DB-B1472D3679BF}" srcId="{6F076DA6-14A6-C948-AE22-EAE0E5BC3D98}" destId="{751433CE-60D2-5B4A-893D-69FF4F59274B}" srcOrd="10" destOrd="0" parTransId="{EED9C0FB-92EE-F244-AD85-9008B3FD67F3}" sibTransId="{C7309E9F-DD5E-4C4D-BE48-0CDB8865F39E}"/>
    <dgm:cxn modelId="{7CC7C5D6-D28B-DF46-AE59-234C681942F3}" srcId="{6F076DA6-14A6-C948-AE22-EAE0E5BC3D98}" destId="{01E9E2A6-A043-A745-9CCF-BBB6003E5359}" srcOrd="0" destOrd="0" parTransId="{893C6269-20E7-3D4F-88B7-B674043A4596}" sibTransId="{5E9AAE44-7C3B-AE44-B813-665BDD05142B}"/>
    <dgm:cxn modelId="{078D47DC-A64E-F649-94FE-8C3D077E9A89}" type="presOf" srcId="{92EC7E6B-B502-9B46-8407-DAC4B49C98F4}" destId="{68B77E2F-66F1-364E-8C44-6D457DF3B5AC}" srcOrd="0" destOrd="0" presId="urn:microsoft.com/office/officeart/2005/8/layout/default"/>
    <dgm:cxn modelId="{B305CFDC-D0A5-0F4F-85FF-BC3661B038B9}" type="presOf" srcId="{E43851BD-BFE4-BE47-B092-B316254F88FA}" destId="{F3E85F55-2105-8F4C-B910-6A1945BAECB9}" srcOrd="0" destOrd="0" presId="urn:microsoft.com/office/officeart/2005/8/layout/default"/>
    <dgm:cxn modelId="{71C1DADF-35BF-A446-8179-15DAA1159012}" srcId="{6F076DA6-14A6-C948-AE22-EAE0E5BC3D98}" destId="{CF6707A5-B7C2-E448-AFEE-FAE2397F0773}" srcOrd="16" destOrd="0" parTransId="{66DC2E0C-745B-6F4B-9ECD-2365FE1B374B}" sibTransId="{F2832610-0A74-3B46-A26D-60EFD9BAD6EB}"/>
    <dgm:cxn modelId="{95305CE2-F775-8440-89BD-25CD1C0174A6}" srcId="{6F076DA6-14A6-C948-AE22-EAE0E5BC3D98}" destId="{9F93AEFE-902E-4945-8E5B-2A2642445214}" srcOrd="17" destOrd="0" parTransId="{FDC7E868-0010-6B4C-BDCE-8CC09A03F61F}" sibTransId="{3C92CE4E-2651-544F-B0F5-94F5B094DEB4}"/>
    <dgm:cxn modelId="{0C325EF6-4997-B544-9A12-6F5EEE2DD725}" srcId="{6F076DA6-14A6-C948-AE22-EAE0E5BC3D98}" destId="{8E60F5B4-C887-554C-988F-0E52BD579FC2}" srcOrd="14" destOrd="0" parTransId="{BA95EA73-3705-FE41-992F-B330B3B0C3C1}" sibTransId="{1323EC57-CEFF-FD43-85F7-D8C7B725AC19}"/>
    <dgm:cxn modelId="{F057CCFC-8748-1347-B5E0-FE068299004C}" type="presOf" srcId="{9F93AEFE-902E-4945-8E5B-2A2642445214}" destId="{2397F953-EB49-9D49-AB4C-CF19138864D2}" srcOrd="0" destOrd="0" presId="urn:microsoft.com/office/officeart/2005/8/layout/default"/>
    <dgm:cxn modelId="{4EBCD5FC-371A-B14A-AACB-016F4AE16AAA}" type="presOf" srcId="{E49664A5-A50B-D749-994E-D4EB5B2BB00B}" destId="{BA30F78C-4A9B-D64E-95A4-F5B3F0F5AEB9}" srcOrd="0" destOrd="0" presId="urn:microsoft.com/office/officeart/2005/8/layout/default"/>
    <dgm:cxn modelId="{AB19A9F8-98EC-D646-89E3-3E7FB5A51F59}" type="presParOf" srcId="{6E6F8647-985B-D741-998D-853BD3154CE0}" destId="{62668F0C-5B8C-4C48-BE4C-E72622ACF79B}" srcOrd="0" destOrd="0" presId="urn:microsoft.com/office/officeart/2005/8/layout/default"/>
    <dgm:cxn modelId="{DBE880F8-8D3C-4940-91EC-6C16E1C3C0A2}" type="presParOf" srcId="{6E6F8647-985B-D741-998D-853BD3154CE0}" destId="{085258E0-B413-D842-A803-A0F5971D58B8}" srcOrd="1" destOrd="0" presId="urn:microsoft.com/office/officeart/2005/8/layout/default"/>
    <dgm:cxn modelId="{773134DD-1AB7-B642-872B-F4EA56B2F9EA}" type="presParOf" srcId="{6E6F8647-985B-D741-998D-853BD3154CE0}" destId="{D2DEB74D-ED45-704A-A612-DFFEFC7EF13A}" srcOrd="2" destOrd="0" presId="urn:microsoft.com/office/officeart/2005/8/layout/default"/>
    <dgm:cxn modelId="{A8A7D94D-F6B2-A54D-B986-D8206C921B13}" type="presParOf" srcId="{6E6F8647-985B-D741-998D-853BD3154CE0}" destId="{30A9655D-9C8A-C347-A8A7-5D0491492943}" srcOrd="3" destOrd="0" presId="urn:microsoft.com/office/officeart/2005/8/layout/default"/>
    <dgm:cxn modelId="{FF48B615-7DD1-3C4F-91BD-251DAFE789F3}" type="presParOf" srcId="{6E6F8647-985B-D741-998D-853BD3154CE0}" destId="{59F6986A-34F9-AC4F-A7ED-1BC290E3066A}" srcOrd="4" destOrd="0" presId="urn:microsoft.com/office/officeart/2005/8/layout/default"/>
    <dgm:cxn modelId="{0B3230EC-D5C0-6847-9C3A-93A561F97D97}" type="presParOf" srcId="{6E6F8647-985B-D741-998D-853BD3154CE0}" destId="{5D3FA34A-3835-E54F-BDE6-F85F16896F89}" srcOrd="5" destOrd="0" presId="urn:microsoft.com/office/officeart/2005/8/layout/default"/>
    <dgm:cxn modelId="{5258BC60-1DD3-FE46-BE68-9D52EECF0B26}" type="presParOf" srcId="{6E6F8647-985B-D741-998D-853BD3154CE0}" destId="{BA30F78C-4A9B-D64E-95A4-F5B3F0F5AEB9}" srcOrd="6" destOrd="0" presId="urn:microsoft.com/office/officeart/2005/8/layout/default"/>
    <dgm:cxn modelId="{FF26F2A8-C0B4-6E41-8A56-9FEDEAB3B874}" type="presParOf" srcId="{6E6F8647-985B-D741-998D-853BD3154CE0}" destId="{7F2A83EB-AAC6-DF40-AB22-3E57CB197E1F}" srcOrd="7" destOrd="0" presId="urn:microsoft.com/office/officeart/2005/8/layout/default"/>
    <dgm:cxn modelId="{9FB99A9D-FC4C-A54B-920D-7BCEC6179547}" type="presParOf" srcId="{6E6F8647-985B-D741-998D-853BD3154CE0}" destId="{7D328769-1148-E642-A9A8-5103E7FB3DEA}" srcOrd="8" destOrd="0" presId="urn:microsoft.com/office/officeart/2005/8/layout/default"/>
    <dgm:cxn modelId="{8D30D6CE-6A45-604C-B3E6-76A4B5A7096C}" type="presParOf" srcId="{6E6F8647-985B-D741-998D-853BD3154CE0}" destId="{8715E571-5A04-AE43-9CAA-E1465D1000DE}" srcOrd="9" destOrd="0" presId="urn:microsoft.com/office/officeart/2005/8/layout/default"/>
    <dgm:cxn modelId="{1C2C5983-9437-5541-8034-09C879D19AC1}" type="presParOf" srcId="{6E6F8647-985B-D741-998D-853BD3154CE0}" destId="{59A4D88E-21E4-0C46-986C-3364C8613A22}" srcOrd="10" destOrd="0" presId="urn:microsoft.com/office/officeart/2005/8/layout/default"/>
    <dgm:cxn modelId="{61F00591-BC23-D64A-86F2-01DF646C2131}" type="presParOf" srcId="{6E6F8647-985B-D741-998D-853BD3154CE0}" destId="{BA5E7940-4A10-B645-B836-681B936A4E9D}" srcOrd="11" destOrd="0" presId="urn:microsoft.com/office/officeart/2005/8/layout/default"/>
    <dgm:cxn modelId="{CBCD57B6-13D7-D644-BF61-DDEBAD670601}" type="presParOf" srcId="{6E6F8647-985B-D741-998D-853BD3154CE0}" destId="{BD148661-AA3B-7E47-BD53-EC47EFCAAA48}" srcOrd="12" destOrd="0" presId="urn:microsoft.com/office/officeart/2005/8/layout/default"/>
    <dgm:cxn modelId="{2B9D86E9-4847-A34A-8E81-A9B11917F14C}" type="presParOf" srcId="{6E6F8647-985B-D741-998D-853BD3154CE0}" destId="{7175DBC7-F666-0644-A7C5-A634D7C61F0F}" srcOrd="13" destOrd="0" presId="urn:microsoft.com/office/officeart/2005/8/layout/default"/>
    <dgm:cxn modelId="{4F36001E-86F8-DF48-89C1-A27B600E935E}" type="presParOf" srcId="{6E6F8647-985B-D741-998D-853BD3154CE0}" destId="{68B77E2F-66F1-364E-8C44-6D457DF3B5AC}" srcOrd="14" destOrd="0" presId="urn:microsoft.com/office/officeart/2005/8/layout/default"/>
    <dgm:cxn modelId="{49EC6A45-7A2D-DC42-8CBC-FF3C4D2FE518}" type="presParOf" srcId="{6E6F8647-985B-D741-998D-853BD3154CE0}" destId="{7D684917-555D-B94D-9440-953AE38B3C43}" srcOrd="15" destOrd="0" presId="urn:microsoft.com/office/officeart/2005/8/layout/default"/>
    <dgm:cxn modelId="{0799AC82-1805-0C4F-9765-ACFE864BED6E}" type="presParOf" srcId="{6E6F8647-985B-D741-998D-853BD3154CE0}" destId="{F3E85F55-2105-8F4C-B910-6A1945BAECB9}" srcOrd="16" destOrd="0" presId="urn:microsoft.com/office/officeart/2005/8/layout/default"/>
    <dgm:cxn modelId="{1434ED2C-F2B1-2141-8228-B5FADA11317F}" type="presParOf" srcId="{6E6F8647-985B-D741-998D-853BD3154CE0}" destId="{A7D0B27B-1FBD-C84D-A683-28B44D5707F4}" srcOrd="17" destOrd="0" presId="urn:microsoft.com/office/officeart/2005/8/layout/default"/>
    <dgm:cxn modelId="{9AE36754-DCCD-D945-A006-E89EA116A9FB}" type="presParOf" srcId="{6E6F8647-985B-D741-998D-853BD3154CE0}" destId="{8198513A-7302-6149-8FDB-106B6ECA4E9C}" srcOrd="18" destOrd="0" presId="urn:microsoft.com/office/officeart/2005/8/layout/default"/>
    <dgm:cxn modelId="{4A178108-7911-7940-8814-C5263FB70CA2}" type="presParOf" srcId="{6E6F8647-985B-D741-998D-853BD3154CE0}" destId="{DA7DF0B4-7935-1043-A649-E59E201A3788}" srcOrd="19" destOrd="0" presId="urn:microsoft.com/office/officeart/2005/8/layout/default"/>
    <dgm:cxn modelId="{85597AA9-5675-5B44-AD1A-ECCF7D51C6B2}" type="presParOf" srcId="{6E6F8647-985B-D741-998D-853BD3154CE0}" destId="{31D2CBDD-5494-2447-B28A-6AAD4386E29A}" srcOrd="20" destOrd="0" presId="urn:microsoft.com/office/officeart/2005/8/layout/default"/>
    <dgm:cxn modelId="{873014F4-C34C-F346-BBEE-981D514F32C4}" type="presParOf" srcId="{6E6F8647-985B-D741-998D-853BD3154CE0}" destId="{DF1D48C2-7E12-A745-9D70-6EF02F55CF61}" srcOrd="21" destOrd="0" presId="urn:microsoft.com/office/officeart/2005/8/layout/default"/>
    <dgm:cxn modelId="{696FA074-0725-384B-9934-F5FCD01AEE23}" type="presParOf" srcId="{6E6F8647-985B-D741-998D-853BD3154CE0}" destId="{53F30778-7390-9E44-AA51-47EED09F7CA3}" srcOrd="22" destOrd="0" presId="urn:microsoft.com/office/officeart/2005/8/layout/default"/>
    <dgm:cxn modelId="{22AB88DA-4B5B-FA47-A8F9-2576CD121D5D}" type="presParOf" srcId="{6E6F8647-985B-D741-998D-853BD3154CE0}" destId="{4D78D039-2680-FB4E-BA21-B910B816443C}" srcOrd="23" destOrd="0" presId="urn:microsoft.com/office/officeart/2005/8/layout/default"/>
    <dgm:cxn modelId="{42CF2E0F-110C-2D49-B919-8A27E726C988}" type="presParOf" srcId="{6E6F8647-985B-D741-998D-853BD3154CE0}" destId="{BE9518B0-D569-E646-A679-A8A628F2F7BA}" srcOrd="24" destOrd="0" presId="urn:microsoft.com/office/officeart/2005/8/layout/default"/>
    <dgm:cxn modelId="{8030E45F-D499-874D-8C4B-24E65CB816F2}" type="presParOf" srcId="{6E6F8647-985B-D741-998D-853BD3154CE0}" destId="{AB6288F7-22D4-6D42-AC96-8352168AE6BE}" srcOrd="25" destOrd="0" presId="urn:microsoft.com/office/officeart/2005/8/layout/default"/>
    <dgm:cxn modelId="{F940DC36-F647-0D48-B7DE-0127DB172700}" type="presParOf" srcId="{6E6F8647-985B-D741-998D-853BD3154CE0}" destId="{EB794E4D-3CFD-FD43-AC3D-6FFFC5B2C1DC}" srcOrd="26" destOrd="0" presId="urn:microsoft.com/office/officeart/2005/8/layout/default"/>
    <dgm:cxn modelId="{67D67119-66D0-DB43-893D-ABEE9FE769F8}" type="presParOf" srcId="{6E6F8647-985B-D741-998D-853BD3154CE0}" destId="{CBFAE488-FF35-0748-9C60-D701AC6934CF}" srcOrd="27" destOrd="0" presId="urn:microsoft.com/office/officeart/2005/8/layout/default"/>
    <dgm:cxn modelId="{9EE5E347-8BA8-AE4E-AAE3-242F359F4D4C}" type="presParOf" srcId="{6E6F8647-985B-D741-998D-853BD3154CE0}" destId="{32B9AA5D-EBB6-7B4A-9008-8DC03F549871}" srcOrd="28" destOrd="0" presId="urn:microsoft.com/office/officeart/2005/8/layout/default"/>
    <dgm:cxn modelId="{2D9B2681-077D-6D44-9E3A-D6D7D24E6F67}" type="presParOf" srcId="{6E6F8647-985B-D741-998D-853BD3154CE0}" destId="{3B1F8CA8-332D-BB4C-A108-AE322794B89E}" srcOrd="29" destOrd="0" presId="urn:microsoft.com/office/officeart/2005/8/layout/default"/>
    <dgm:cxn modelId="{FAFC4360-FCB1-1A47-A47F-48FBA3E50FE9}" type="presParOf" srcId="{6E6F8647-985B-D741-998D-853BD3154CE0}" destId="{97ED2527-4309-AC46-A9EF-9523343A3B6D}" srcOrd="30" destOrd="0" presId="urn:microsoft.com/office/officeart/2005/8/layout/default"/>
    <dgm:cxn modelId="{1EFFD2CF-31E6-C64A-91A3-E16D8E2EF4C5}" type="presParOf" srcId="{6E6F8647-985B-D741-998D-853BD3154CE0}" destId="{0AD8E437-D8E3-D948-B1FA-7013A46109DC}" srcOrd="31" destOrd="0" presId="urn:microsoft.com/office/officeart/2005/8/layout/default"/>
    <dgm:cxn modelId="{CC2B489C-A690-0F4B-8B06-92B5FA590D6D}" type="presParOf" srcId="{6E6F8647-985B-D741-998D-853BD3154CE0}" destId="{409D1C17-A682-5544-A859-697FCFA60D54}" srcOrd="32" destOrd="0" presId="urn:microsoft.com/office/officeart/2005/8/layout/default"/>
    <dgm:cxn modelId="{80FF50F7-87CE-894C-B2B0-2029D3E8EA3C}" type="presParOf" srcId="{6E6F8647-985B-D741-998D-853BD3154CE0}" destId="{F43EBB9C-7408-6245-871E-60200604ED0D}" srcOrd="33" destOrd="0" presId="urn:microsoft.com/office/officeart/2005/8/layout/default"/>
    <dgm:cxn modelId="{F2B71D73-1032-1040-9042-4D64D652CA5B}" type="presParOf" srcId="{6E6F8647-985B-D741-998D-853BD3154CE0}" destId="{2397F953-EB49-9D49-AB4C-CF19138864D2}" srcOrd="3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9008-4E3C-E847-A03E-C30A776B6991}">
      <dsp:nvSpPr>
        <dsp:cNvPr id="0" name=""/>
        <dsp:cNvSpPr/>
      </dsp:nvSpPr>
      <dsp:spPr>
        <a:xfrm rot="5400000">
          <a:off x="7169550" y="98827"/>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Organise weekend trips</a:t>
          </a:r>
        </a:p>
      </dsp:txBody>
      <dsp:txXfrm rot="-5400000">
        <a:off x="7465197" y="232715"/>
        <a:ext cx="882702" cy="1014600"/>
      </dsp:txXfrm>
    </dsp:sp>
    <dsp:sp modelId="{1B5B7B4A-BE7B-7446-9637-0BC6F4F969C7}">
      <dsp:nvSpPr>
        <dsp:cNvPr id="0" name=""/>
        <dsp:cNvSpPr/>
      </dsp:nvSpPr>
      <dsp:spPr>
        <a:xfrm>
          <a:off x="8586649" y="297816"/>
          <a:ext cx="1644979" cy="884397"/>
        </a:xfrm>
        <a:prstGeom prst="rect">
          <a:avLst/>
        </a:prstGeom>
        <a:noFill/>
        <a:ln>
          <a:noFill/>
        </a:ln>
        <a:effectLst/>
      </dsp:spPr>
      <dsp:style>
        <a:lnRef idx="0">
          <a:scrgbClr r="0" g="0" b="0"/>
        </a:lnRef>
        <a:fillRef idx="0">
          <a:scrgbClr r="0" g="0" b="0"/>
        </a:fillRef>
        <a:effectRef idx="0">
          <a:scrgbClr r="0" g="0" b="0"/>
        </a:effectRef>
        <a:fontRef idx="minor"/>
      </dsp:style>
    </dsp:sp>
    <dsp:sp modelId="{D5765AB6-A649-0C4F-9A59-6126AA8F7B1C}">
      <dsp:nvSpPr>
        <dsp:cNvPr id="0" name=""/>
        <dsp:cNvSpPr/>
      </dsp:nvSpPr>
      <dsp:spPr>
        <a:xfrm rot="5400000">
          <a:off x="5760769" y="151080"/>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5400000">
        <a:off x="6056416" y="284968"/>
        <a:ext cx="882702" cy="1014600"/>
      </dsp:txXfrm>
    </dsp:sp>
    <dsp:sp modelId="{33FB51B1-F86F-A444-8EC4-86852D7EFFC8}">
      <dsp:nvSpPr>
        <dsp:cNvPr id="0" name=""/>
        <dsp:cNvSpPr/>
      </dsp:nvSpPr>
      <dsp:spPr>
        <a:xfrm rot="5400000">
          <a:off x="6474413" y="1349954"/>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Use our contacts </a:t>
          </a:r>
        </a:p>
      </dsp:txBody>
      <dsp:txXfrm rot="-5400000">
        <a:off x="6770060" y="1483842"/>
        <a:ext cx="882702" cy="1014600"/>
      </dsp:txXfrm>
    </dsp:sp>
    <dsp:sp modelId="{8346A30D-05D1-4946-BB17-4F75CFC454B9}">
      <dsp:nvSpPr>
        <dsp:cNvPr id="0" name=""/>
        <dsp:cNvSpPr/>
      </dsp:nvSpPr>
      <dsp:spPr>
        <a:xfrm>
          <a:off x="4925243" y="1548944"/>
          <a:ext cx="1591915" cy="884397"/>
        </a:xfrm>
        <a:prstGeom prst="rect">
          <a:avLst/>
        </a:prstGeom>
        <a:noFill/>
        <a:ln>
          <a:noFill/>
        </a:ln>
        <a:effectLst/>
      </dsp:spPr>
      <dsp:style>
        <a:lnRef idx="0">
          <a:scrgbClr r="0" g="0" b="0"/>
        </a:lnRef>
        <a:fillRef idx="0">
          <a:scrgbClr r="0" g="0" b="0"/>
        </a:fillRef>
        <a:effectRef idx="0">
          <a:scrgbClr r="0" g="0" b="0"/>
        </a:effectRef>
        <a:fontRef idx="minor"/>
      </dsp:style>
    </dsp:sp>
    <dsp:sp modelId="{265649D4-4264-334A-822D-65E973D9B5D3}">
      <dsp:nvSpPr>
        <dsp:cNvPr id="0" name=""/>
        <dsp:cNvSpPr/>
      </dsp:nvSpPr>
      <dsp:spPr>
        <a:xfrm rot="5400000">
          <a:off x="7859380" y="1349954"/>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Conference</a:t>
          </a:r>
        </a:p>
      </dsp:txBody>
      <dsp:txXfrm rot="-5400000">
        <a:off x="8155027" y="1483842"/>
        <a:ext cx="882702" cy="1014600"/>
      </dsp:txXfrm>
    </dsp:sp>
    <dsp:sp modelId="{CE891563-15D9-CD48-861E-505C05594FA8}">
      <dsp:nvSpPr>
        <dsp:cNvPr id="0" name=""/>
        <dsp:cNvSpPr/>
      </dsp:nvSpPr>
      <dsp:spPr>
        <a:xfrm rot="5400000">
          <a:off x="7169550" y="2601082"/>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Arrange speakers</a:t>
          </a:r>
        </a:p>
      </dsp:txBody>
      <dsp:txXfrm rot="-5400000">
        <a:off x="7465197" y="2734970"/>
        <a:ext cx="882702" cy="1014600"/>
      </dsp:txXfrm>
    </dsp:sp>
    <dsp:sp modelId="{2FA434CB-7C00-B947-BE8A-CE10A6CA30C6}">
      <dsp:nvSpPr>
        <dsp:cNvPr id="0" name=""/>
        <dsp:cNvSpPr/>
      </dsp:nvSpPr>
      <dsp:spPr>
        <a:xfrm>
          <a:off x="8586649" y="2800072"/>
          <a:ext cx="1644979" cy="884397"/>
        </a:xfrm>
        <a:prstGeom prst="rect">
          <a:avLst/>
        </a:prstGeom>
        <a:noFill/>
        <a:ln>
          <a:noFill/>
        </a:ln>
        <a:effectLst/>
      </dsp:spPr>
      <dsp:style>
        <a:lnRef idx="0">
          <a:scrgbClr r="0" g="0" b="0"/>
        </a:lnRef>
        <a:fillRef idx="0">
          <a:scrgbClr r="0" g="0" b="0"/>
        </a:fillRef>
        <a:effectRef idx="0">
          <a:scrgbClr r="0" g="0" b="0"/>
        </a:effectRef>
        <a:fontRef idx="minor"/>
      </dsp:style>
    </dsp:sp>
    <dsp:sp modelId="{4CDC59BB-F76F-5343-9B7E-7F9B88A17116}">
      <dsp:nvSpPr>
        <dsp:cNvPr id="0" name=""/>
        <dsp:cNvSpPr/>
      </dsp:nvSpPr>
      <dsp:spPr>
        <a:xfrm rot="5400000">
          <a:off x="5784583" y="2601082"/>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Help with jobs</a:t>
          </a:r>
        </a:p>
      </dsp:txBody>
      <dsp:txXfrm rot="-5400000">
        <a:off x="6080230" y="2734970"/>
        <a:ext cx="882702" cy="1014600"/>
      </dsp:txXfrm>
    </dsp:sp>
    <dsp:sp modelId="{5326AD2E-1CF5-1644-ADA6-6B06139F7B0A}">
      <dsp:nvSpPr>
        <dsp:cNvPr id="0" name=""/>
        <dsp:cNvSpPr/>
      </dsp:nvSpPr>
      <dsp:spPr>
        <a:xfrm rot="5400000">
          <a:off x="6474413" y="3852210"/>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Take time to get to know them</a:t>
          </a:r>
        </a:p>
      </dsp:txBody>
      <dsp:txXfrm rot="-5400000">
        <a:off x="6770060" y="3986098"/>
        <a:ext cx="882702" cy="1014600"/>
      </dsp:txXfrm>
    </dsp:sp>
    <dsp:sp modelId="{9FC42206-E7EC-4943-9A4A-49EF3C3C3DB2}">
      <dsp:nvSpPr>
        <dsp:cNvPr id="0" name=""/>
        <dsp:cNvSpPr/>
      </dsp:nvSpPr>
      <dsp:spPr>
        <a:xfrm>
          <a:off x="4925243" y="4051200"/>
          <a:ext cx="1591915" cy="884397"/>
        </a:xfrm>
        <a:prstGeom prst="rect">
          <a:avLst/>
        </a:prstGeom>
        <a:noFill/>
        <a:ln>
          <a:noFill/>
        </a:ln>
        <a:effectLst/>
      </dsp:spPr>
      <dsp:style>
        <a:lnRef idx="0">
          <a:scrgbClr r="0" g="0" b="0"/>
        </a:lnRef>
        <a:fillRef idx="0">
          <a:scrgbClr r="0" g="0" b="0"/>
        </a:fillRef>
        <a:effectRef idx="0">
          <a:scrgbClr r="0" g="0" b="0"/>
        </a:effectRef>
        <a:fontRef idx="minor"/>
      </dsp:style>
    </dsp:sp>
    <dsp:sp modelId="{384A5F29-9420-6943-AB0B-896AB5409E11}">
      <dsp:nvSpPr>
        <dsp:cNvPr id="0" name=""/>
        <dsp:cNvSpPr/>
      </dsp:nvSpPr>
      <dsp:spPr>
        <a:xfrm rot="5400000">
          <a:off x="7859380" y="3852210"/>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Letters of introduction</a:t>
          </a:r>
        </a:p>
      </dsp:txBody>
      <dsp:txXfrm rot="-5400000">
        <a:off x="8155027" y="3986098"/>
        <a:ext cx="882702" cy="1014600"/>
      </dsp:txXfrm>
    </dsp:sp>
    <dsp:sp modelId="{0B81344E-C011-E04D-81B1-31CA719094DA}">
      <dsp:nvSpPr>
        <dsp:cNvPr id="0" name=""/>
        <dsp:cNvSpPr/>
      </dsp:nvSpPr>
      <dsp:spPr>
        <a:xfrm rot="5400000">
          <a:off x="7169550" y="5103338"/>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Accessible</a:t>
          </a:r>
        </a:p>
      </dsp:txBody>
      <dsp:txXfrm rot="-5400000">
        <a:off x="7465197" y="5237226"/>
        <a:ext cx="882702" cy="1014600"/>
      </dsp:txXfrm>
    </dsp:sp>
    <dsp:sp modelId="{AD10D6D6-AEEE-A04B-8513-8694C9D2550E}">
      <dsp:nvSpPr>
        <dsp:cNvPr id="0" name=""/>
        <dsp:cNvSpPr/>
      </dsp:nvSpPr>
      <dsp:spPr>
        <a:xfrm>
          <a:off x="8586649" y="5302327"/>
          <a:ext cx="1644979" cy="884397"/>
        </a:xfrm>
        <a:prstGeom prst="rect">
          <a:avLst/>
        </a:prstGeom>
        <a:noFill/>
        <a:ln>
          <a:noFill/>
        </a:ln>
        <a:effectLst/>
      </dsp:spPr>
      <dsp:style>
        <a:lnRef idx="0">
          <a:scrgbClr r="0" g="0" b="0"/>
        </a:lnRef>
        <a:fillRef idx="0">
          <a:scrgbClr r="0" g="0" b="0"/>
        </a:fillRef>
        <a:effectRef idx="0">
          <a:scrgbClr r="0" g="0" b="0"/>
        </a:effectRef>
        <a:fontRef idx="minor"/>
      </dsp:style>
    </dsp:sp>
    <dsp:sp modelId="{DFD33F74-CE08-FE4F-9E82-300C194886D8}">
      <dsp:nvSpPr>
        <dsp:cNvPr id="0" name=""/>
        <dsp:cNvSpPr/>
      </dsp:nvSpPr>
      <dsp:spPr>
        <a:xfrm rot="5400000">
          <a:off x="5784583" y="5103338"/>
          <a:ext cx="1473996" cy="128237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5400000">
        <a:off x="6080230" y="5237226"/>
        <a:ext cx="882702" cy="1014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68F0C-5B8C-4C48-BE4C-E72622ACF79B}">
      <dsp:nvSpPr>
        <dsp:cNvPr id="0" name=""/>
        <dsp:cNvSpPr/>
      </dsp:nvSpPr>
      <dsp:spPr>
        <a:xfrm>
          <a:off x="1361" y="2550"/>
          <a:ext cx="1715413" cy="10292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dirty="0">
              <a:solidFill>
                <a:srgbClr val="002060"/>
              </a:solidFill>
              <a:latin typeface="Calibri Light" panose="020F0302020204030204" pitchFamily="34" charset="0"/>
              <a:cs typeface="Calibri Light" panose="020F0302020204030204" pitchFamily="34" charset="0"/>
            </a:rPr>
            <a:t>Jobs (as soon as I see them)</a:t>
          </a:r>
        </a:p>
      </dsp:txBody>
      <dsp:txXfrm>
        <a:off x="1361" y="2550"/>
        <a:ext cx="1715413" cy="1029247"/>
      </dsp:txXfrm>
    </dsp:sp>
    <dsp:sp modelId="{D2DEB74D-ED45-704A-A612-DFFEFC7EF13A}">
      <dsp:nvSpPr>
        <dsp:cNvPr id="0" name=""/>
        <dsp:cNvSpPr/>
      </dsp:nvSpPr>
      <dsp:spPr>
        <a:xfrm>
          <a:off x="1888316" y="2550"/>
          <a:ext cx="1715413" cy="10292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Latest policy</a:t>
          </a:r>
        </a:p>
      </dsp:txBody>
      <dsp:txXfrm>
        <a:off x="1888316" y="2550"/>
        <a:ext cx="1715413" cy="1029247"/>
      </dsp:txXfrm>
    </dsp:sp>
    <dsp:sp modelId="{59F6986A-34F9-AC4F-A7ED-1BC290E3066A}">
      <dsp:nvSpPr>
        <dsp:cNvPr id="0" name=""/>
        <dsp:cNvSpPr/>
      </dsp:nvSpPr>
      <dsp:spPr>
        <a:xfrm>
          <a:off x="3775270" y="2550"/>
          <a:ext cx="1715413" cy="10292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Latest research (as soon as I spot)</a:t>
          </a:r>
        </a:p>
      </dsp:txBody>
      <dsp:txXfrm>
        <a:off x="3775270" y="2550"/>
        <a:ext cx="1715413" cy="1029247"/>
      </dsp:txXfrm>
    </dsp:sp>
    <dsp:sp modelId="{BA30F78C-4A9B-D64E-95A4-F5B3F0F5AEB9}">
      <dsp:nvSpPr>
        <dsp:cNvPr id="0" name=""/>
        <dsp:cNvSpPr/>
      </dsp:nvSpPr>
      <dsp:spPr>
        <a:xfrm>
          <a:off x="5662225" y="2550"/>
          <a:ext cx="1715413" cy="10292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Standards</a:t>
          </a:r>
        </a:p>
      </dsp:txBody>
      <dsp:txXfrm>
        <a:off x="5662225" y="2550"/>
        <a:ext cx="1715413" cy="1029247"/>
      </dsp:txXfrm>
    </dsp:sp>
    <dsp:sp modelId="{7D328769-1148-E642-A9A8-5103E7FB3DEA}">
      <dsp:nvSpPr>
        <dsp:cNvPr id="0" name=""/>
        <dsp:cNvSpPr/>
      </dsp:nvSpPr>
      <dsp:spPr>
        <a:xfrm>
          <a:off x="7549179" y="2550"/>
          <a:ext cx="1715413" cy="10292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Professional topics</a:t>
          </a:r>
        </a:p>
      </dsp:txBody>
      <dsp:txXfrm>
        <a:off x="7549179" y="2550"/>
        <a:ext cx="1715413" cy="1029247"/>
      </dsp:txXfrm>
    </dsp:sp>
    <dsp:sp modelId="{59A4D88E-21E4-0C46-986C-3364C8613A22}">
      <dsp:nvSpPr>
        <dsp:cNvPr id="0" name=""/>
        <dsp:cNvSpPr/>
      </dsp:nvSpPr>
      <dsp:spPr>
        <a:xfrm>
          <a:off x="9436134" y="2550"/>
          <a:ext cx="1715413" cy="10292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Podcasts &amp; other media</a:t>
          </a:r>
        </a:p>
      </dsp:txBody>
      <dsp:txXfrm>
        <a:off x="9436134" y="2550"/>
        <a:ext cx="1715413" cy="1029247"/>
      </dsp:txXfrm>
    </dsp:sp>
    <dsp:sp modelId="{BD148661-AA3B-7E47-BD53-EC47EFCAAA48}">
      <dsp:nvSpPr>
        <dsp:cNvPr id="0" name=""/>
        <dsp:cNvSpPr/>
      </dsp:nvSpPr>
      <dsp:spPr>
        <a:xfrm>
          <a:off x="1361" y="1203339"/>
          <a:ext cx="1715413" cy="10292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University news</a:t>
          </a:r>
        </a:p>
      </dsp:txBody>
      <dsp:txXfrm>
        <a:off x="1361" y="1203339"/>
        <a:ext cx="1715413" cy="1029247"/>
      </dsp:txXfrm>
    </dsp:sp>
    <dsp:sp modelId="{68B77E2F-66F1-364E-8C44-6D457DF3B5AC}">
      <dsp:nvSpPr>
        <dsp:cNvPr id="0" name=""/>
        <dsp:cNvSpPr/>
      </dsp:nvSpPr>
      <dsp:spPr>
        <a:xfrm>
          <a:off x="1888316" y="1203339"/>
          <a:ext cx="1715413" cy="10292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Upcoming events</a:t>
          </a:r>
        </a:p>
      </dsp:txBody>
      <dsp:txXfrm>
        <a:off x="1888316" y="1203339"/>
        <a:ext cx="1715413" cy="1029247"/>
      </dsp:txXfrm>
    </dsp:sp>
    <dsp:sp modelId="{F3E85F55-2105-8F4C-B910-6A1945BAECB9}">
      <dsp:nvSpPr>
        <dsp:cNvPr id="0" name=""/>
        <dsp:cNvSpPr/>
      </dsp:nvSpPr>
      <dsp:spPr>
        <a:xfrm>
          <a:off x="3775270" y="1203339"/>
          <a:ext cx="1715413" cy="10292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Short video files (look at the AK47)</a:t>
          </a:r>
        </a:p>
      </dsp:txBody>
      <dsp:txXfrm>
        <a:off x="3775270" y="1203339"/>
        <a:ext cx="1715413" cy="1029247"/>
      </dsp:txXfrm>
    </dsp:sp>
    <dsp:sp modelId="{8198513A-7302-6149-8FDB-106B6ECA4E9C}">
      <dsp:nvSpPr>
        <dsp:cNvPr id="0" name=""/>
        <dsp:cNvSpPr/>
      </dsp:nvSpPr>
      <dsp:spPr>
        <a:xfrm>
          <a:off x="5662225" y="1203339"/>
          <a:ext cx="1715413" cy="10292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News of upcoming webinars</a:t>
          </a:r>
        </a:p>
      </dsp:txBody>
      <dsp:txXfrm>
        <a:off x="5662225" y="1203339"/>
        <a:ext cx="1715413" cy="1029247"/>
      </dsp:txXfrm>
    </dsp:sp>
    <dsp:sp modelId="{31D2CBDD-5494-2447-B28A-6AAD4386E29A}">
      <dsp:nvSpPr>
        <dsp:cNvPr id="0" name=""/>
        <dsp:cNvSpPr/>
      </dsp:nvSpPr>
      <dsp:spPr>
        <a:xfrm>
          <a:off x="7549179" y="1203339"/>
          <a:ext cx="1715413" cy="10292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Free on-line materials</a:t>
          </a:r>
        </a:p>
      </dsp:txBody>
      <dsp:txXfrm>
        <a:off x="7549179" y="1203339"/>
        <a:ext cx="1715413" cy="1029247"/>
      </dsp:txXfrm>
    </dsp:sp>
    <dsp:sp modelId="{53F30778-7390-9E44-AA51-47EED09F7CA3}">
      <dsp:nvSpPr>
        <dsp:cNvPr id="0" name=""/>
        <dsp:cNvSpPr/>
      </dsp:nvSpPr>
      <dsp:spPr>
        <a:xfrm>
          <a:off x="9436134" y="1203339"/>
          <a:ext cx="1715413" cy="10292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Latest from CSOFS</a:t>
          </a:r>
        </a:p>
      </dsp:txBody>
      <dsp:txXfrm>
        <a:off x="9436134" y="1203339"/>
        <a:ext cx="1715413" cy="1029247"/>
      </dsp:txXfrm>
    </dsp:sp>
    <dsp:sp modelId="{BE9518B0-D569-E646-A679-A8A628F2F7BA}">
      <dsp:nvSpPr>
        <dsp:cNvPr id="0" name=""/>
        <dsp:cNvSpPr/>
      </dsp:nvSpPr>
      <dsp:spPr>
        <a:xfrm>
          <a:off x="1361" y="2404128"/>
          <a:ext cx="1715413" cy="10292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Employability news</a:t>
          </a:r>
        </a:p>
      </dsp:txBody>
      <dsp:txXfrm>
        <a:off x="1361" y="2404128"/>
        <a:ext cx="1715413" cy="1029247"/>
      </dsp:txXfrm>
    </dsp:sp>
    <dsp:sp modelId="{EB794E4D-3CFD-FD43-AC3D-6FFFC5B2C1DC}">
      <dsp:nvSpPr>
        <dsp:cNvPr id="0" name=""/>
        <dsp:cNvSpPr/>
      </dsp:nvSpPr>
      <dsp:spPr>
        <a:xfrm>
          <a:off x="1888316" y="2404128"/>
          <a:ext cx="1715413" cy="10292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Items from UK &amp; world press</a:t>
          </a:r>
        </a:p>
      </dsp:txBody>
      <dsp:txXfrm>
        <a:off x="1888316" y="2404128"/>
        <a:ext cx="1715413" cy="1029247"/>
      </dsp:txXfrm>
    </dsp:sp>
    <dsp:sp modelId="{32B9AA5D-EBB6-7B4A-9008-8DC03F549871}">
      <dsp:nvSpPr>
        <dsp:cNvPr id="0" name=""/>
        <dsp:cNvSpPr/>
      </dsp:nvSpPr>
      <dsp:spPr>
        <a:xfrm>
          <a:off x="3775270" y="2404128"/>
          <a:ext cx="1715413" cy="10292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Quizzes</a:t>
          </a:r>
        </a:p>
      </dsp:txBody>
      <dsp:txXfrm>
        <a:off x="3775270" y="2404128"/>
        <a:ext cx="1715413" cy="1029247"/>
      </dsp:txXfrm>
    </dsp:sp>
    <dsp:sp modelId="{97ED2527-4309-AC46-A9EF-9523343A3B6D}">
      <dsp:nvSpPr>
        <dsp:cNvPr id="0" name=""/>
        <dsp:cNvSpPr/>
      </dsp:nvSpPr>
      <dsp:spPr>
        <a:xfrm>
          <a:off x="5662225" y="2404128"/>
          <a:ext cx="1715413" cy="10292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Regulators Guidance &amp; codes</a:t>
          </a:r>
        </a:p>
      </dsp:txBody>
      <dsp:txXfrm>
        <a:off x="5662225" y="2404128"/>
        <a:ext cx="1715413" cy="1029247"/>
      </dsp:txXfrm>
    </dsp:sp>
    <dsp:sp modelId="{409D1C17-A682-5544-A859-697FCFA60D54}">
      <dsp:nvSpPr>
        <dsp:cNvPr id="0" name=""/>
        <dsp:cNvSpPr/>
      </dsp:nvSpPr>
      <dsp:spPr>
        <a:xfrm>
          <a:off x="7549179" y="2404128"/>
          <a:ext cx="1715413" cy="10292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Student awards &amp; success</a:t>
          </a:r>
        </a:p>
      </dsp:txBody>
      <dsp:txXfrm>
        <a:off x="7549179" y="2404128"/>
        <a:ext cx="1715413" cy="1029247"/>
      </dsp:txXfrm>
    </dsp:sp>
    <dsp:sp modelId="{2397F953-EB49-9D49-AB4C-CF19138864D2}">
      <dsp:nvSpPr>
        <dsp:cNvPr id="0" name=""/>
        <dsp:cNvSpPr/>
      </dsp:nvSpPr>
      <dsp:spPr>
        <a:xfrm>
          <a:off x="9436134" y="2404128"/>
          <a:ext cx="1715413" cy="10292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rgbClr val="002060"/>
              </a:solidFill>
              <a:latin typeface="Calibri Light" panose="020F0302020204030204" pitchFamily="34" charset="0"/>
              <a:cs typeface="Calibri Light" panose="020F0302020204030204" pitchFamily="34" charset="0"/>
            </a:rPr>
            <a:t>Virtual resources (comparison microscope - see)</a:t>
          </a:r>
        </a:p>
      </dsp:txBody>
      <dsp:txXfrm>
        <a:off x="9436134" y="2404128"/>
        <a:ext cx="1715413" cy="102924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3187-9F41-E94B-AECF-D3250692827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E52B8DE-0715-9347-A05D-7ACF94A31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5736E9-86F5-1445-9571-B0263CF2F79D}"/>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5" name="Footer Placeholder 4">
            <a:extLst>
              <a:ext uri="{FF2B5EF4-FFF2-40B4-BE49-F238E27FC236}">
                <a16:creationId xmlns:a16="http://schemas.microsoft.com/office/drawing/2014/main" id="{B3D0F6F8-0884-6647-97C2-15C9DB085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31906F-28AB-7943-A3EC-990C3766BE7D}"/>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262886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78B4-2CD2-0E4D-B6CA-0D014CC464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8D36A5-ACF3-9E4C-82FA-7E75269A2A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190667-B709-B24A-ACC6-05F5B373328B}"/>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5" name="Footer Placeholder 4">
            <a:extLst>
              <a:ext uri="{FF2B5EF4-FFF2-40B4-BE49-F238E27FC236}">
                <a16:creationId xmlns:a16="http://schemas.microsoft.com/office/drawing/2014/main" id="{3A8E5543-0BDC-D645-9256-233F24D1B3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A7558B-B09F-B449-8CD5-468AC737626D}"/>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114728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7CE2D-081B-7B42-8B8D-5B42722FC7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AA86AC-EA5C-5243-97C8-00BED3F47E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E593E7-637D-D54F-8E8E-1836E4F82D57}"/>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5" name="Footer Placeholder 4">
            <a:extLst>
              <a:ext uri="{FF2B5EF4-FFF2-40B4-BE49-F238E27FC236}">
                <a16:creationId xmlns:a16="http://schemas.microsoft.com/office/drawing/2014/main" id="{0C76CE80-34C2-C542-B3AF-E4BB5EB8AA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CC8BE9-A2C4-094E-95AF-F5A405D1CDA5}"/>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309109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62D7-A142-8945-A5A3-61BE8A30A7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90F275-E957-E746-9E54-0E8717027D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F325A5-05AB-2949-9341-87D4DB4E982B}"/>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5" name="Footer Placeholder 4">
            <a:extLst>
              <a:ext uri="{FF2B5EF4-FFF2-40B4-BE49-F238E27FC236}">
                <a16:creationId xmlns:a16="http://schemas.microsoft.com/office/drawing/2014/main" id="{1163C82D-FEC7-6D40-9408-36B073750B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8624CC-CA26-5648-AD25-205A2A892E31}"/>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143527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1E2A-3508-D04C-B3FD-769DAF7868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2A8E9FF-C3F7-3545-82B6-DF92295C7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043998-7152-5E46-B47D-B14EB6B8E110}"/>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5" name="Footer Placeholder 4">
            <a:extLst>
              <a:ext uri="{FF2B5EF4-FFF2-40B4-BE49-F238E27FC236}">
                <a16:creationId xmlns:a16="http://schemas.microsoft.com/office/drawing/2014/main" id="{7BD68BA7-2AA5-F24A-9F67-45FCD04A8A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EBB497-6E02-CE40-8936-8E771FF3CE62}"/>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196652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E906-AD5F-294F-B9A2-10A27F228E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1C833B-6110-B447-8E4C-017B635307F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36E2FA-1268-4A41-BA99-66FF2B43DE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7E1631F-F6DD-F74F-9D74-028DFCBA898E}"/>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6" name="Footer Placeholder 5">
            <a:extLst>
              <a:ext uri="{FF2B5EF4-FFF2-40B4-BE49-F238E27FC236}">
                <a16:creationId xmlns:a16="http://schemas.microsoft.com/office/drawing/2014/main" id="{BC670C49-E153-204A-B276-B0EAF37174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33A50B-9890-A54B-B810-7E791FAA6267}"/>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121391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3524-18DB-C347-9EBC-6722DE60896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CEB89B-4659-034B-AFDD-FF8A70A38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C8BD3E-29D2-3040-AFAB-46681C2CC5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46D01AE-B27B-9D44-ADD9-06B43612E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AADC78-EF33-E641-B392-2AD1F3914C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30B5D67-F2F4-CD40-AC98-7474F5B1318A}"/>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8" name="Footer Placeholder 7">
            <a:extLst>
              <a:ext uri="{FF2B5EF4-FFF2-40B4-BE49-F238E27FC236}">
                <a16:creationId xmlns:a16="http://schemas.microsoft.com/office/drawing/2014/main" id="{9DB40DCF-CFBC-1F4A-BEF7-25CD2E3D89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C2B5B-6A48-3849-82F8-73679D2B16F5}"/>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193742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34E0-58C4-D845-AF64-BBA4D22362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6652754-EF23-304F-9955-03F1BE5F1890}"/>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4" name="Footer Placeholder 3">
            <a:extLst>
              <a:ext uri="{FF2B5EF4-FFF2-40B4-BE49-F238E27FC236}">
                <a16:creationId xmlns:a16="http://schemas.microsoft.com/office/drawing/2014/main" id="{E27833DF-EE7D-5148-B473-1826CFEC6E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716D512-7218-3E4A-A5DF-C78F92755A46}"/>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281914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EC7F2-C241-854E-8BCF-2FF34056D287}"/>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3" name="Footer Placeholder 2">
            <a:extLst>
              <a:ext uri="{FF2B5EF4-FFF2-40B4-BE49-F238E27FC236}">
                <a16:creationId xmlns:a16="http://schemas.microsoft.com/office/drawing/2014/main" id="{3746C0F6-1F64-0349-88C6-F463D9C4AB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0991D5C-13DE-9541-8482-B55495E2905A}"/>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156375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51FA-EAB2-1C4D-9E2E-CA8B42166E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6AFDDB-9A84-2C4C-89EC-9A8C118C4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102275-D14D-4A44-9283-295EC471E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DD5F2A-B96B-D549-AA1A-815E21857CFE}"/>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6" name="Footer Placeholder 5">
            <a:extLst>
              <a:ext uri="{FF2B5EF4-FFF2-40B4-BE49-F238E27FC236}">
                <a16:creationId xmlns:a16="http://schemas.microsoft.com/office/drawing/2014/main" id="{E8E6AD46-3C2C-924C-A330-C30AFEF6CD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389BA9-FE9B-B949-9096-14249C458189}"/>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196154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871B-CE92-9046-950A-C0D788F848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3BD5201-1B80-BC42-91B8-C7CAB7FFF6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18CB10D-B611-D649-A94C-441BE61D7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9C8C95-24D5-684D-AD2F-6219ADABC8C4}"/>
              </a:ext>
            </a:extLst>
          </p:cNvPr>
          <p:cNvSpPr>
            <a:spLocks noGrp="1"/>
          </p:cNvSpPr>
          <p:nvPr>
            <p:ph type="dt" sz="half" idx="10"/>
          </p:nvPr>
        </p:nvSpPr>
        <p:spPr/>
        <p:txBody>
          <a:bodyPr/>
          <a:lstStyle/>
          <a:p>
            <a:fld id="{2B2CCEB5-8646-1E40-9AF0-CEF2E6F516D8}" type="datetimeFigureOut">
              <a:rPr lang="en-US" smtClean="0"/>
              <a:t>9/16/2020</a:t>
            </a:fld>
            <a:endParaRPr lang="en-US" dirty="0"/>
          </a:p>
        </p:txBody>
      </p:sp>
      <p:sp>
        <p:nvSpPr>
          <p:cNvPr id="6" name="Footer Placeholder 5">
            <a:extLst>
              <a:ext uri="{FF2B5EF4-FFF2-40B4-BE49-F238E27FC236}">
                <a16:creationId xmlns:a16="http://schemas.microsoft.com/office/drawing/2014/main" id="{7A936A6D-0F56-A846-BDDD-FFEE988FD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27C680-608E-7940-9A70-F2C8D49D9D02}"/>
              </a:ext>
            </a:extLst>
          </p:cNvPr>
          <p:cNvSpPr>
            <a:spLocks noGrp="1"/>
          </p:cNvSpPr>
          <p:nvPr>
            <p:ph type="sldNum" sz="quarter" idx="12"/>
          </p:nvPr>
        </p:nvSpPr>
        <p:spPr/>
        <p:txBody>
          <a:bodyPr/>
          <a:lstStyle/>
          <a:p>
            <a:fld id="{1A37BF01-DE11-604F-91A7-93F4603E0F9D}" type="slidenum">
              <a:rPr lang="en-US" smtClean="0"/>
              <a:t>‹#›</a:t>
            </a:fld>
            <a:endParaRPr lang="en-US" dirty="0"/>
          </a:p>
        </p:txBody>
      </p:sp>
    </p:spTree>
    <p:extLst>
      <p:ext uri="{BB962C8B-B14F-4D97-AF65-F5344CB8AC3E}">
        <p14:creationId xmlns:p14="http://schemas.microsoft.com/office/powerpoint/2010/main" val="348039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B0C34B-E586-6C44-867A-F55ABCE4A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0CDCCD-61CD-0549-AD92-A27351237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175738-31E5-5349-9BBE-B6908952F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CCEB5-8646-1E40-9AF0-CEF2E6F516D8}" type="datetimeFigureOut">
              <a:rPr lang="en-US" smtClean="0"/>
              <a:t>9/16/2020</a:t>
            </a:fld>
            <a:endParaRPr lang="en-US" dirty="0"/>
          </a:p>
        </p:txBody>
      </p:sp>
      <p:sp>
        <p:nvSpPr>
          <p:cNvPr id="5" name="Footer Placeholder 4">
            <a:extLst>
              <a:ext uri="{FF2B5EF4-FFF2-40B4-BE49-F238E27FC236}">
                <a16:creationId xmlns:a16="http://schemas.microsoft.com/office/drawing/2014/main" id="{30642324-BABF-C245-9F4F-643C155034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CF530A2-4399-524D-B7EE-C7CA63292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7BF01-DE11-604F-91A7-93F4603E0F9D}" type="slidenum">
              <a:rPr lang="en-US" smtClean="0"/>
              <a:t>‹#›</a:t>
            </a:fld>
            <a:endParaRPr lang="en-US" dirty="0"/>
          </a:p>
        </p:txBody>
      </p:sp>
    </p:spTree>
    <p:extLst>
      <p:ext uri="{BB962C8B-B14F-4D97-AF65-F5344CB8AC3E}">
        <p14:creationId xmlns:p14="http://schemas.microsoft.com/office/powerpoint/2010/main" val="391302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academia.edu/Documents/in/Education" TargetMode="External"/><Relationship Id="rId3" Type="http://schemas.openxmlformats.org/officeDocument/2006/relationships/hyperlink" Target="https://www.judiciary.uk/" TargetMode="External"/><Relationship Id="rId7" Type="http://schemas.openxmlformats.org/officeDocument/2006/relationships/hyperlink" Target="http://newsletter@forensicmag.com" TargetMode="External"/><Relationship Id="rId2" Type="http://schemas.openxmlformats.org/officeDocument/2006/relationships/hyperlink" Target="https://www.google.co.uk/alerts" TargetMode="External"/><Relationship Id="rId1" Type="http://schemas.openxmlformats.org/officeDocument/2006/relationships/slideLayout" Target="../slideLayouts/slideLayout2.xml"/><Relationship Id="rId6" Type="http://schemas.openxmlformats.org/officeDocument/2006/relationships/hyperlink" Target="https://www.nist.gov/" TargetMode="External"/><Relationship Id="rId5" Type="http://schemas.openxmlformats.org/officeDocument/2006/relationships/hyperlink" Target="https://www.gov.uk/government/latest?departments%5B%5D=forensic-science-regulator" TargetMode="External"/><Relationship Id="rId4" Type="http://schemas.openxmlformats.org/officeDocument/2006/relationships/hyperlink" Target="https://us19.campaign-archive.com/?e=16357966ef&amp;u=37c6a11008fc10561f81fe8c6&amp;id=e0701f0659" TargetMode="External"/><Relationship Id="rId9" Type="http://schemas.openxmlformats.org/officeDocument/2006/relationships/hyperlink" Target="https://www.crime-scene-investigator.net/signedup.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dropbox.com/s/qa285ovh3d8zmwn/fingerprintsourcebook.pdf?dl=0" TargetMode="External"/><Relationship Id="rId3" Type="http://schemas.openxmlformats.org/officeDocument/2006/relationships/hyperlink" Target="https://www.dropbox.com/sh/mpx8gmkwie3gcdt/AAB1GaKRjM3H3YuULn5465faa?dl=0" TargetMode="External"/><Relationship Id="rId7" Type="http://schemas.openxmlformats.org/officeDocument/2006/relationships/hyperlink" Target="https://www.dropbox.com/sh/bdm4wm29oyqkf40/AAA5U2tjEfryjd3nMbDBORQda?dl=0" TargetMode="External"/><Relationship Id="rId2" Type="http://schemas.openxmlformats.org/officeDocument/2006/relationships/hyperlink" Target="https://www.dropbox.com/sh/ex3w3v0do32x9ts/AADWOr4ct10ikG-Yhd0-43A5a?dl=0" TargetMode="External"/><Relationship Id="rId1" Type="http://schemas.openxmlformats.org/officeDocument/2006/relationships/slideLayout" Target="../slideLayouts/slideLayout2.xml"/><Relationship Id="rId6" Type="http://schemas.openxmlformats.org/officeDocument/2006/relationships/hyperlink" Target="https://www.dropbox.com/sh/v6ijc5rn74if7rv/AAAT5r2PCwUZEOoC4LD43SBea?dl=0" TargetMode="External"/><Relationship Id="rId5" Type="http://schemas.openxmlformats.org/officeDocument/2006/relationships/hyperlink" Target="https://www.dropbox.com/sh/os15binnrku4ewq/AAAmpOrEy4AkeriirOO47HY1a?dl=0" TargetMode="External"/><Relationship Id="rId4" Type="http://schemas.openxmlformats.org/officeDocument/2006/relationships/hyperlink" Target="https://www.dropbox.com/sh/x98djwybgx23uc5/AABK8-lQ8XRuedM70SHSBUAqa?dl=0" TargetMode="External"/><Relationship Id="rId9" Type="http://schemas.openxmlformats.org/officeDocument/2006/relationships/hyperlink" Target="https://www.dropbox.com/sh/zwgqjzqjk8ikyjp/AAAnoxUrAHjocScqZeOFi9qwa?dl=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s://www.kent.ac.uk/hospitality/virtual-tours/student/?/canterbury/facilities" TargetMode="External"/><Relationship Id="rId4" Type="http://schemas.openxmlformats.org/officeDocument/2006/relationships/hyperlink" Target="https://en-gb.facebook.com/sps.forens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dropbox.com/s/fp3vi8gbnkylqd8/Week%205%20Forensic%20science%20weekly%20newsletter-1.pdf?dl=0" TargetMode="External"/><Relationship Id="rId2" Type="http://schemas.openxmlformats.org/officeDocument/2006/relationships/hyperlink" Target="https://www.dropbox.com/s/5f7we99n12z9ghe/Weekly%20news%20wc%2031%20August%202020.pdf?dl=0"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facebook.com/pg/UKCForensics/photos/?ref=page_internal"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en-gb.facebook.com/sps.forensics/" TargetMode="External"/><Relationship Id="rId7" Type="http://schemas.openxmlformats.org/officeDocument/2006/relationships/diagramColors" Target="../diagrams/colors2.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8E99-722A-384D-B33C-E58207FA873D}"/>
              </a:ext>
            </a:extLst>
          </p:cNvPr>
          <p:cNvSpPr>
            <a:spLocks noGrp="1"/>
          </p:cNvSpPr>
          <p:nvPr>
            <p:ph type="ctrTitle"/>
          </p:nvPr>
        </p:nvSpPr>
        <p:spPr/>
        <p:txBody>
          <a:bodyPr/>
          <a:lstStyle/>
          <a:p>
            <a:r>
              <a:rPr lang="en-US" dirty="0"/>
              <a:t>Creating the forensic community</a:t>
            </a:r>
          </a:p>
        </p:txBody>
      </p:sp>
      <p:sp>
        <p:nvSpPr>
          <p:cNvPr id="3" name="Subtitle 2">
            <a:extLst>
              <a:ext uri="{FF2B5EF4-FFF2-40B4-BE49-F238E27FC236}">
                <a16:creationId xmlns:a16="http://schemas.microsoft.com/office/drawing/2014/main" id="{6A2C907F-25DC-D742-901C-7F94781C11F5}"/>
              </a:ext>
            </a:extLst>
          </p:cNvPr>
          <p:cNvSpPr>
            <a:spLocks noGrp="1"/>
          </p:cNvSpPr>
          <p:nvPr>
            <p:ph type="subTitle" idx="1"/>
          </p:nvPr>
        </p:nvSpPr>
        <p:spPr/>
        <p:txBody>
          <a:bodyPr>
            <a:normAutofit/>
          </a:bodyPr>
          <a:lstStyle/>
          <a:p>
            <a:r>
              <a:rPr lang="en-US" sz="3600" dirty="0">
                <a:latin typeface="Calibri Light" panose="020F0302020204030204" pitchFamily="34" charset="0"/>
                <a:cs typeface="Calibri Light" panose="020F0302020204030204" pitchFamily="34" charset="0"/>
              </a:rPr>
              <a:t>Robert Green</a:t>
            </a:r>
          </a:p>
        </p:txBody>
      </p:sp>
      <p:pic>
        <p:nvPicPr>
          <p:cNvPr id="4" name="Picture 3">
            <a:extLst>
              <a:ext uri="{FF2B5EF4-FFF2-40B4-BE49-F238E27FC236}">
                <a16:creationId xmlns:a16="http://schemas.microsoft.com/office/drawing/2014/main" id="{863E3976-C9DA-FE43-A6B0-B37BF591758D}"/>
              </a:ext>
            </a:extLst>
          </p:cNvPr>
          <p:cNvPicPr>
            <a:picLocks noChangeAspect="1"/>
          </p:cNvPicPr>
          <p:nvPr/>
        </p:nvPicPr>
        <p:blipFill>
          <a:blip r:embed="rId2"/>
          <a:stretch>
            <a:fillRect/>
          </a:stretch>
        </p:blipFill>
        <p:spPr>
          <a:xfrm>
            <a:off x="9039679" y="4725987"/>
            <a:ext cx="2705100" cy="2019300"/>
          </a:xfrm>
          <a:prstGeom prst="rect">
            <a:avLst/>
          </a:prstGeom>
        </p:spPr>
      </p:pic>
    </p:spTree>
    <p:extLst>
      <p:ext uri="{BB962C8B-B14F-4D97-AF65-F5344CB8AC3E}">
        <p14:creationId xmlns:p14="http://schemas.microsoft.com/office/powerpoint/2010/main" val="194406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72D5-D41B-6044-B009-0FD1B4EE85BA}"/>
              </a:ext>
            </a:extLst>
          </p:cNvPr>
          <p:cNvSpPr>
            <a:spLocks noGrp="1"/>
          </p:cNvSpPr>
          <p:nvPr>
            <p:ph type="title"/>
          </p:nvPr>
        </p:nvSpPr>
        <p:spPr>
          <a:xfrm>
            <a:off x="581893" y="166255"/>
            <a:ext cx="10515600" cy="1325563"/>
          </a:xfrm>
        </p:spPr>
        <p:txBody>
          <a:bodyPr/>
          <a:lstStyle/>
          <a:p>
            <a:r>
              <a:rPr lang="en-US" dirty="0"/>
              <a:t>Exploit Twitter</a:t>
            </a:r>
          </a:p>
        </p:txBody>
      </p:sp>
      <p:sp>
        <p:nvSpPr>
          <p:cNvPr id="3" name="Content Placeholder 2">
            <a:extLst>
              <a:ext uri="{FF2B5EF4-FFF2-40B4-BE49-F238E27FC236}">
                <a16:creationId xmlns:a16="http://schemas.microsoft.com/office/drawing/2014/main" id="{3983E3EB-4E45-9546-BD9F-C2D5B3172437}"/>
              </a:ext>
            </a:extLst>
          </p:cNvPr>
          <p:cNvSpPr>
            <a:spLocks noGrp="1"/>
          </p:cNvSpPr>
          <p:nvPr>
            <p:ph idx="1"/>
          </p:nvPr>
        </p:nvSpPr>
        <p:spPr>
          <a:xfrm>
            <a:off x="581892" y="1326861"/>
            <a:ext cx="11028216" cy="5170920"/>
          </a:xfrm>
        </p:spPr>
        <p:txBody>
          <a:bodyPr>
            <a:normAutofit/>
          </a:bodyPr>
          <a:lstStyle/>
          <a:p>
            <a:pPr marL="514350" indent="-514350" algn="just">
              <a:buFont typeface="+mj-lt"/>
              <a:buAutoNum type="arabicPeriod"/>
            </a:pPr>
            <a:r>
              <a:rPr lang="en-US" dirty="0">
                <a:latin typeface="Calibri Light" panose="020F0302020204030204" pitchFamily="34" charset="0"/>
                <a:cs typeface="Calibri Light" panose="020F0302020204030204" pitchFamily="34" charset="0"/>
              </a:rPr>
              <a:t>You will pick up a significant amount of professional news from a well-established Twitter account</a:t>
            </a:r>
          </a:p>
          <a:p>
            <a:pPr marL="514350" indent="-514350" algn="just">
              <a:buFont typeface="+mj-lt"/>
              <a:buAutoNum type="arabicPeriod"/>
            </a:pPr>
            <a:r>
              <a:rPr lang="en-US" dirty="0">
                <a:latin typeface="Calibri Light" panose="020F0302020204030204" pitchFamily="34" charset="0"/>
                <a:cs typeface="Calibri Light" panose="020F0302020204030204" pitchFamily="34" charset="0"/>
              </a:rPr>
              <a:t>I set this up about seven years ago and use this to share news more widely. We now have over </a:t>
            </a:r>
            <a:r>
              <a:rPr lang="en-US" b="1" dirty="0">
                <a:latin typeface="Calibri Light" panose="020F0302020204030204" pitchFamily="34" charset="0"/>
                <a:cs typeface="Calibri Light" panose="020F0302020204030204" pitchFamily="34" charset="0"/>
              </a:rPr>
              <a:t>2,300 followers</a:t>
            </a:r>
            <a:r>
              <a:rPr lang="en-US" dirty="0">
                <a:latin typeface="Calibri Light" panose="020F0302020204030204" pitchFamily="34" charset="0"/>
                <a:cs typeface="Calibri Light" panose="020F0302020204030204" pitchFamily="34" charset="0"/>
              </a:rPr>
              <a:t>, increasing at the rate of around 10 per week.</a:t>
            </a:r>
          </a:p>
          <a:p>
            <a:pPr marL="514350" indent="-514350" algn="just">
              <a:buFont typeface="+mj-lt"/>
              <a:buAutoNum type="arabicPeriod"/>
            </a:pPr>
            <a:r>
              <a:rPr lang="en-US" dirty="0">
                <a:latin typeface="Calibri Light" panose="020F0302020204030204" pitchFamily="34" charset="0"/>
                <a:cs typeface="Calibri Light" panose="020F0302020204030204" pitchFamily="34" charset="0"/>
              </a:rPr>
              <a:t>Benefits by keeping us current, sharing our news and  </a:t>
            </a:r>
            <a:r>
              <a:rPr lang="en-US" b="1" dirty="0">
                <a:solidFill>
                  <a:srgbClr val="FF0000"/>
                </a:solidFill>
                <a:latin typeface="Calibri Light" panose="020F0302020204030204" pitchFamily="34" charset="0"/>
                <a:cs typeface="Calibri Light" panose="020F0302020204030204" pitchFamily="34" charset="0"/>
              </a:rPr>
              <a:t>expanding our digital footprint</a:t>
            </a:r>
            <a:r>
              <a:rPr lang="en-US" dirty="0">
                <a:latin typeface="Calibri Light" panose="020F0302020204030204" pitchFamily="34" charset="0"/>
                <a:cs typeface="Calibri Light" panose="020F0302020204030204" pitchFamily="34" charset="0"/>
              </a:rPr>
              <a:t> (@kentForensic)</a:t>
            </a:r>
          </a:p>
          <a:p>
            <a:pPr marL="514350" indent="-514350" algn="just">
              <a:buFont typeface="+mj-lt"/>
              <a:buAutoNum type="arabicPeriod"/>
            </a:pPr>
            <a:r>
              <a:rPr lang="en-US" dirty="0">
                <a:latin typeface="Calibri Light" panose="020F0302020204030204" pitchFamily="34" charset="0"/>
                <a:cs typeface="Calibri Light" panose="020F0302020204030204" pitchFamily="34" charset="0"/>
              </a:rPr>
              <a:t>Check on  Tweepsmap or similar.</a:t>
            </a:r>
          </a:p>
          <a:p>
            <a:pPr marL="514350" indent="-514350">
              <a:buFont typeface="+mj-lt"/>
              <a:buAutoNum type="arabicPeriod"/>
            </a:pPr>
            <a:r>
              <a:rPr lang="en-US" dirty="0">
                <a:latin typeface="Calibri Light" panose="020F0302020204030204" pitchFamily="34" charset="0"/>
                <a:cs typeface="Calibri Light" panose="020F0302020204030204" pitchFamily="34" charset="0"/>
              </a:rPr>
              <a:t>Use the information to keep the programme</a:t>
            </a:r>
          </a:p>
          <a:p>
            <a:pPr marL="0" indent="0">
              <a:buNone/>
            </a:pPr>
            <a:r>
              <a:rPr lang="en-US" dirty="0">
                <a:latin typeface="Calibri Light" panose="020F0302020204030204" pitchFamily="34" charset="0"/>
                <a:cs typeface="Calibri Light" panose="020F0302020204030204" pitchFamily="34" charset="0"/>
              </a:rPr>
              <a:t>       up to date with the latest news from the </a:t>
            </a:r>
          </a:p>
          <a:p>
            <a:pPr marL="0" indent="0">
              <a:buNone/>
            </a:pPr>
            <a:r>
              <a:rPr lang="en-US" dirty="0">
                <a:latin typeface="Calibri Light" panose="020F0302020204030204" pitchFamily="34" charset="0"/>
                <a:cs typeface="Calibri Light" panose="020F0302020204030204" pitchFamily="34" charset="0"/>
              </a:rPr>
              <a:t>       professional dialogue</a:t>
            </a:r>
          </a:p>
        </p:txBody>
      </p:sp>
      <p:pic>
        <p:nvPicPr>
          <p:cNvPr id="5" name="Picture 4">
            <a:extLst>
              <a:ext uri="{FF2B5EF4-FFF2-40B4-BE49-F238E27FC236}">
                <a16:creationId xmlns:a16="http://schemas.microsoft.com/office/drawing/2014/main" id="{5E98B196-EBBB-3344-894A-F181B7C82168}"/>
              </a:ext>
            </a:extLst>
          </p:cNvPr>
          <p:cNvPicPr>
            <a:picLocks noChangeAspect="1"/>
          </p:cNvPicPr>
          <p:nvPr/>
        </p:nvPicPr>
        <p:blipFill>
          <a:blip r:embed="rId2"/>
          <a:stretch>
            <a:fillRect/>
          </a:stretch>
        </p:blipFill>
        <p:spPr>
          <a:xfrm>
            <a:off x="7827817" y="4059381"/>
            <a:ext cx="3657600" cy="2438400"/>
          </a:xfrm>
          <a:prstGeom prst="rect">
            <a:avLst/>
          </a:prstGeom>
          <a:ln>
            <a:solidFill>
              <a:schemeClr val="tx1"/>
            </a:solidFill>
          </a:ln>
        </p:spPr>
      </p:pic>
    </p:spTree>
    <p:extLst>
      <p:ext uri="{BB962C8B-B14F-4D97-AF65-F5344CB8AC3E}">
        <p14:creationId xmlns:p14="http://schemas.microsoft.com/office/powerpoint/2010/main" val="3043899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1F03-06A5-5449-BA22-2E05F275E02C}"/>
              </a:ext>
            </a:extLst>
          </p:cNvPr>
          <p:cNvSpPr>
            <a:spLocks noGrp="1"/>
          </p:cNvSpPr>
          <p:nvPr>
            <p:ph type="title"/>
          </p:nvPr>
        </p:nvSpPr>
        <p:spPr>
          <a:xfrm>
            <a:off x="838200" y="222971"/>
            <a:ext cx="10515600" cy="1325563"/>
          </a:xfrm>
        </p:spPr>
        <p:txBody>
          <a:bodyPr/>
          <a:lstStyle/>
          <a:p>
            <a:r>
              <a:rPr lang="en-US" dirty="0"/>
              <a:t>Some sources of news</a:t>
            </a:r>
          </a:p>
        </p:txBody>
      </p:sp>
      <p:sp>
        <p:nvSpPr>
          <p:cNvPr id="3" name="Content Placeholder 2">
            <a:extLst>
              <a:ext uri="{FF2B5EF4-FFF2-40B4-BE49-F238E27FC236}">
                <a16:creationId xmlns:a16="http://schemas.microsoft.com/office/drawing/2014/main" id="{23714B42-EF24-3748-82CA-D21E4196CF0A}"/>
              </a:ext>
            </a:extLst>
          </p:cNvPr>
          <p:cNvSpPr>
            <a:spLocks noGrp="1"/>
          </p:cNvSpPr>
          <p:nvPr>
            <p:ph idx="1"/>
          </p:nvPr>
        </p:nvSpPr>
        <p:spPr>
          <a:xfrm>
            <a:off x="838200" y="1253331"/>
            <a:ext cx="10515600" cy="4351338"/>
          </a:xfrm>
        </p:spPr>
        <p:txBody>
          <a:bodyPr/>
          <a:lstStyle/>
          <a:p>
            <a:pPr marL="0" indent="0">
              <a:lnSpc>
                <a:spcPct val="100000"/>
              </a:lnSpc>
              <a:buNone/>
            </a:pPr>
            <a:r>
              <a:rPr lang="en-US" dirty="0">
                <a:latin typeface="Calibri Light" panose="020F0302020204030204" pitchFamily="34" charset="0"/>
                <a:cs typeface="Calibri Light" panose="020F0302020204030204" pitchFamily="34" charset="0"/>
              </a:rPr>
              <a:t>Perhaps begin with  Google News Alerts </a:t>
            </a:r>
            <a:r>
              <a:rPr lang="en-US" dirty="0">
                <a:latin typeface="Calibri Light" panose="020F0302020204030204" pitchFamily="34" charset="0"/>
                <a:cs typeface="Calibri Light" panose="020F0302020204030204" pitchFamily="34" charset="0"/>
                <a:hlinkClick r:id="rId2"/>
              </a:rPr>
              <a:t>(here) </a:t>
            </a:r>
            <a:endParaRPr lang="en-US" dirty="0">
              <a:latin typeface="Calibri Light" panose="020F0302020204030204" pitchFamily="34" charset="0"/>
              <a:cs typeface="Calibri Light" panose="020F0302020204030204" pitchFamily="34" charset="0"/>
            </a:endParaRPr>
          </a:p>
          <a:p>
            <a:pPr marL="0" indent="0">
              <a:lnSpc>
                <a:spcPct val="100000"/>
              </a:lnSpc>
              <a:buNone/>
            </a:pPr>
            <a:r>
              <a:rPr lang="en-US" dirty="0">
                <a:latin typeface="Calibri Light" panose="020F0302020204030204" pitchFamily="34" charset="0"/>
                <a:cs typeface="Calibri Light" panose="020F0302020204030204" pitchFamily="34" charset="0"/>
              </a:rPr>
              <a:t>I have keywords of – forensic, police, law, crime scene but maybe experiment with your own </a:t>
            </a:r>
            <a:r>
              <a:rPr lang="en-US" dirty="0">
                <a:solidFill>
                  <a:srgbClr val="FF0000"/>
                </a:solidFill>
                <a:latin typeface="Calibri Light" panose="020F0302020204030204" pitchFamily="34" charset="0"/>
                <a:cs typeface="Calibri Light" panose="020F0302020204030204" pitchFamily="34" charset="0"/>
              </a:rPr>
              <a:t>(not exhaustive)</a:t>
            </a:r>
          </a:p>
        </p:txBody>
      </p:sp>
      <p:graphicFrame>
        <p:nvGraphicFramePr>
          <p:cNvPr id="4" name="Table 4">
            <a:extLst>
              <a:ext uri="{FF2B5EF4-FFF2-40B4-BE49-F238E27FC236}">
                <a16:creationId xmlns:a16="http://schemas.microsoft.com/office/drawing/2014/main" id="{FA7BE946-1C95-0D4E-B310-08D03F482F4D}"/>
              </a:ext>
            </a:extLst>
          </p:cNvPr>
          <p:cNvGraphicFramePr>
            <a:graphicFrameLocks noGrp="1"/>
          </p:cNvGraphicFramePr>
          <p:nvPr>
            <p:extLst>
              <p:ext uri="{D42A27DB-BD31-4B8C-83A1-F6EECF244321}">
                <p14:modId xmlns:p14="http://schemas.microsoft.com/office/powerpoint/2010/main" val="3361565382"/>
              </p:ext>
            </p:extLst>
          </p:nvPr>
        </p:nvGraphicFramePr>
        <p:xfrm>
          <a:off x="554181" y="2985654"/>
          <a:ext cx="11402292" cy="3505200"/>
        </p:xfrm>
        <a:graphic>
          <a:graphicData uri="http://schemas.openxmlformats.org/drawingml/2006/table">
            <a:tbl>
              <a:tblPr firstRow="1" bandRow="1">
                <a:tableStyleId>{3B4B98B0-60AC-42C2-AFA5-B58CD77FA1E5}</a:tableStyleId>
              </a:tblPr>
              <a:tblGrid>
                <a:gridCol w="5701146">
                  <a:extLst>
                    <a:ext uri="{9D8B030D-6E8A-4147-A177-3AD203B41FA5}">
                      <a16:colId xmlns:a16="http://schemas.microsoft.com/office/drawing/2014/main" val="4288185988"/>
                    </a:ext>
                  </a:extLst>
                </a:gridCol>
                <a:gridCol w="5701146">
                  <a:extLst>
                    <a:ext uri="{9D8B030D-6E8A-4147-A177-3AD203B41FA5}">
                      <a16:colId xmlns:a16="http://schemas.microsoft.com/office/drawing/2014/main" val="3768493517"/>
                    </a:ext>
                  </a:extLst>
                </a:gridCol>
              </a:tblGrid>
              <a:tr h="370840">
                <a:tc>
                  <a:txBody>
                    <a:bodyPr/>
                    <a:lstStyle/>
                    <a:p>
                      <a:pPr marL="0" indent="0" algn="just">
                        <a:lnSpc>
                          <a:spcPct val="100000"/>
                        </a:lnSpc>
                        <a:buNone/>
                      </a:pPr>
                      <a:r>
                        <a:rPr lang="en-US" sz="2800" b="0" i="0" dirty="0">
                          <a:latin typeface="Calibri Light" panose="020F0302020204030204" pitchFamily="34" charset="0"/>
                          <a:cs typeface="Calibri Light" panose="020F0302020204030204" pitchFamily="34" charset="0"/>
                        </a:rPr>
                        <a:t>Daily alerts from the Judiciary </a:t>
                      </a:r>
                      <a:r>
                        <a:rPr lang="en-US" sz="2800" b="0" i="0" dirty="0">
                          <a:latin typeface="Calibri Light" panose="020F0302020204030204" pitchFamily="34" charset="0"/>
                          <a:cs typeface="Calibri Light" panose="020F0302020204030204" pitchFamily="34" charset="0"/>
                          <a:hlinkClick r:id="rId3"/>
                        </a:rPr>
                        <a:t>(here) </a:t>
                      </a:r>
                      <a:r>
                        <a:rPr lang="en-US" sz="2800" b="0" i="0" dirty="0">
                          <a:latin typeface="Calibri Light" panose="020F0302020204030204" pitchFamily="34" charset="0"/>
                          <a:cs typeface="Calibri Light" panose="020F0302020204030204" pitchFamily="34" charset="0"/>
                        </a:rPr>
                        <a:t>with latest on legislation etc.</a:t>
                      </a:r>
                    </a:p>
                    <a:p>
                      <a:pPr marL="0" indent="0" algn="just">
                        <a:lnSpc>
                          <a:spcPct val="100000"/>
                        </a:lnSpc>
                        <a:buNone/>
                      </a:pPr>
                      <a:r>
                        <a:rPr lang="en-US" sz="2800" b="0" i="0" dirty="0">
                          <a:latin typeface="Calibri Light" panose="020F0302020204030204" pitchFamily="34" charset="0"/>
                          <a:cs typeface="Calibri Light" panose="020F0302020204030204" pitchFamily="34" charset="0"/>
                        </a:rPr>
                        <a:t>International Symposium on Human Identification </a:t>
                      </a:r>
                      <a:r>
                        <a:rPr lang="en-US" sz="2800" b="0" i="0" dirty="0">
                          <a:latin typeface="Calibri Light" panose="020F0302020204030204" pitchFamily="34" charset="0"/>
                          <a:cs typeface="Calibri Light" panose="020F0302020204030204" pitchFamily="34" charset="0"/>
                          <a:hlinkClick r:id="rId4"/>
                        </a:rPr>
                        <a:t>(here)</a:t>
                      </a:r>
                      <a:endParaRPr lang="en-US" sz="2800" b="0" i="0" dirty="0">
                        <a:latin typeface="Calibri Light" panose="020F0302020204030204" pitchFamily="34" charset="0"/>
                        <a:cs typeface="Calibri Light" panose="020F0302020204030204" pitchFamily="34" charset="0"/>
                      </a:endParaRPr>
                    </a:p>
                    <a:p>
                      <a:pPr marL="0" indent="0" algn="just">
                        <a:lnSpc>
                          <a:spcPct val="100000"/>
                        </a:lnSpc>
                        <a:buNone/>
                      </a:pPr>
                      <a:r>
                        <a:rPr lang="en-US" sz="2800" b="0" i="0" dirty="0">
                          <a:latin typeface="Calibri Light" panose="020F0302020204030204" pitchFamily="34" charset="0"/>
                          <a:cs typeface="Calibri Light" panose="020F0302020204030204" pitchFamily="34" charset="0"/>
                        </a:rPr>
                        <a:t>Forensic Regulator news-feed </a:t>
                      </a:r>
                      <a:r>
                        <a:rPr lang="en-US" sz="2800" b="0" i="0" dirty="0">
                          <a:latin typeface="Calibri Light" panose="020F0302020204030204" pitchFamily="34" charset="0"/>
                          <a:cs typeface="Calibri Light" panose="020F0302020204030204" pitchFamily="34" charset="0"/>
                          <a:hlinkClick r:id="rId5"/>
                        </a:rPr>
                        <a:t>(here)</a:t>
                      </a:r>
                      <a:endParaRPr lang="en-US" sz="2800" b="0" i="0" dirty="0">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i="0" dirty="0">
                          <a:latin typeface="Calibri Light" panose="020F0302020204030204" pitchFamily="34" charset="0"/>
                          <a:cs typeface="Calibri Light" panose="020F0302020204030204" pitchFamily="34" charset="0"/>
                        </a:rPr>
                        <a:t>NIST </a:t>
                      </a:r>
                      <a:r>
                        <a:rPr lang="en-US" sz="2800" b="0" i="0" dirty="0">
                          <a:latin typeface="Calibri Light" panose="020F0302020204030204" pitchFamily="34" charset="0"/>
                          <a:cs typeface="Calibri Light" panose="020F0302020204030204" pitchFamily="34" charset="0"/>
                          <a:hlinkClick r:id="rId6"/>
                        </a:rPr>
                        <a:t>(here)</a:t>
                      </a:r>
                      <a:endParaRPr lang="en-US" sz="2800" b="0" i="0"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latin typeface="Calibri Light" panose="020F0302020204030204" pitchFamily="34" charset="0"/>
                          <a:cs typeface="Calibri Light" panose="020F0302020204030204" pitchFamily="34" charset="0"/>
                        </a:rPr>
                        <a:t>Daily newsletter - forensicmag.com </a:t>
                      </a:r>
                      <a:r>
                        <a:rPr lang="en-US" sz="2800" b="0" i="0" dirty="0">
                          <a:latin typeface="Calibri Light" panose="020F0302020204030204" pitchFamily="34" charset="0"/>
                          <a:cs typeface="Calibri Light" panose="020F0302020204030204" pitchFamily="34" charset="0"/>
                          <a:hlinkClick r:id="rId7"/>
                        </a:rPr>
                        <a:t>(here) </a:t>
                      </a:r>
                      <a:endParaRPr lang="en-US" sz="28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latin typeface="Calibri Light" panose="020F0302020204030204" pitchFamily="34" charset="0"/>
                          <a:cs typeface="Calibri Light" panose="020F0302020204030204" pitchFamily="34" charset="0"/>
                        </a:rPr>
                        <a:t>Academia.edu – regular source of ‘tailored’ academic research </a:t>
                      </a:r>
                      <a:r>
                        <a:rPr lang="en-US" sz="2800" b="0" i="0" dirty="0">
                          <a:latin typeface="Calibri Light" panose="020F0302020204030204" pitchFamily="34" charset="0"/>
                          <a:cs typeface="Calibri Light" panose="020F0302020204030204" pitchFamily="34" charset="0"/>
                          <a:hlinkClick r:id="rId8"/>
                        </a:rPr>
                        <a:t>(here)</a:t>
                      </a:r>
                      <a:endParaRPr lang="en-US" sz="28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latin typeface="Calibri Light" panose="020F0302020204030204" pitchFamily="34" charset="0"/>
                          <a:cs typeface="Calibri Light" panose="020F0302020204030204" pitchFamily="34" charset="0"/>
                        </a:rPr>
                        <a:t>Newsletter@crime-scene-investigator. net </a:t>
                      </a:r>
                      <a:r>
                        <a:rPr lang="en-US" sz="2800" b="0" i="0" dirty="0">
                          <a:latin typeface="Calibri Light" panose="020F0302020204030204" pitchFamily="34" charset="0"/>
                          <a:cs typeface="Calibri Light" panose="020F0302020204030204" pitchFamily="34" charset="0"/>
                          <a:hlinkClick r:id="rId9"/>
                        </a:rPr>
                        <a:t>(here)</a:t>
                      </a:r>
                      <a:endParaRPr lang="en-US" sz="28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latin typeface="Calibri Light" panose="020F0302020204030204" pitchFamily="34" charset="0"/>
                          <a:cs typeface="Calibri Light" panose="020F0302020204030204" pitchFamily="34" charset="0"/>
                        </a:rPr>
                        <a:t>Apple users – set up the news channel?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37208528"/>
                  </a:ext>
                </a:extLst>
              </a:tr>
            </a:tbl>
          </a:graphicData>
        </a:graphic>
      </p:graphicFrame>
    </p:spTree>
    <p:extLst>
      <p:ext uri="{BB962C8B-B14F-4D97-AF65-F5344CB8AC3E}">
        <p14:creationId xmlns:p14="http://schemas.microsoft.com/office/powerpoint/2010/main" val="2225476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33F-4116-E345-9AB3-27C7F1D31711}"/>
              </a:ext>
            </a:extLst>
          </p:cNvPr>
          <p:cNvSpPr>
            <a:spLocks noGrp="1"/>
          </p:cNvSpPr>
          <p:nvPr>
            <p:ph type="title"/>
          </p:nvPr>
        </p:nvSpPr>
        <p:spPr>
          <a:xfrm>
            <a:off x="838200" y="184582"/>
            <a:ext cx="10515600" cy="1325563"/>
          </a:xfrm>
        </p:spPr>
        <p:txBody>
          <a:bodyPr/>
          <a:lstStyle/>
          <a:p>
            <a:r>
              <a:rPr lang="en-US" dirty="0"/>
              <a:t>Curriculum fit</a:t>
            </a:r>
          </a:p>
        </p:txBody>
      </p:sp>
      <p:sp>
        <p:nvSpPr>
          <p:cNvPr id="3" name="Content Placeholder 2">
            <a:extLst>
              <a:ext uri="{FF2B5EF4-FFF2-40B4-BE49-F238E27FC236}">
                <a16:creationId xmlns:a16="http://schemas.microsoft.com/office/drawing/2014/main" id="{57855292-C860-D747-A355-58F684988B49}"/>
              </a:ext>
            </a:extLst>
          </p:cNvPr>
          <p:cNvSpPr>
            <a:spLocks noGrp="1"/>
          </p:cNvSpPr>
          <p:nvPr>
            <p:ph idx="1"/>
          </p:nvPr>
        </p:nvSpPr>
        <p:spPr>
          <a:xfrm>
            <a:off x="824345" y="1510145"/>
            <a:ext cx="10515600" cy="4819218"/>
          </a:xfrm>
        </p:spPr>
        <p:txBody>
          <a:bodyPr>
            <a:normAutofit lnSpcReduction="10000"/>
          </a:bodyPr>
          <a:lstStyle/>
          <a:p>
            <a:pPr marL="514350" indent="-514350" algn="just">
              <a:buFont typeface="+mj-lt"/>
              <a:buAutoNum type="arabicPeriod"/>
            </a:pPr>
            <a:r>
              <a:rPr lang="en-GB" dirty="0">
                <a:latin typeface="Calibri Light" panose="020F0302020204030204" pitchFamily="34" charset="0"/>
                <a:cs typeface="Calibri Light" panose="020F0302020204030204" pitchFamily="34" charset="0"/>
              </a:rPr>
              <a:t>I visit forensic science suppliers and spend time with them going through our programme of study. </a:t>
            </a:r>
          </a:p>
          <a:p>
            <a:pPr marL="514350" indent="-514350" algn="just">
              <a:buFont typeface="+mj-lt"/>
              <a:buAutoNum type="arabicPeriod"/>
            </a:pPr>
            <a:r>
              <a:rPr lang="en-GB" dirty="0">
                <a:latin typeface="Calibri Light" panose="020F0302020204030204" pitchFamily="34" charset="0"/>
                <a:cs typeface="Calibri Light" panose="020F0302020204030204" pitchFamily="34" charset="0"/>
              </a:rPr>
              <a:t>Aimed at ensuring that we are informed by those in the profession and can produce students based upon their identified needs. Having many friends and colleagues in the profession enables me to keep close to the current practices. </a:t>
            </a:r>
          </a:p>
          <a:p>
            <a:pPr marL="514350" indent="-514350" algn="just">
              <a:buFont typeface="+mj-lt"/>
              <a:buAutoNum type="arabicPeriod"/>
            </a:pPr>
            <a:r>
              <a:rPr lang="en-GB" dirty="0">
                <a:latin typeface="Calibri Light" panose="020F0302020204030204" pitchFamily="34" charset="0"/>
                <a:cs typeface="Calibri Light" panose="020F0302020204030204" pitchFamily="34" charset="0"/>
              </a:rPr>
              <a:t>For example, parts of our forensic science program now include quality standards and standard operating procedures used by those in the profession. </a:t>
            </a:r>
          </a:p>
          <a:p>
            <a:pPr marL="514350" indent="-514350" algn="just">
              <a:buFont typeface="+mj-lt"/>
              <a:buAutoNum type="arabicPeriod"/>
            </a:pPr>
            <a:r>
              <a:rPr lang="en-GB" dirty="0">
                <a:latin typeface="Calibri Light" panose="020F0302020204030204" pitchFamily="34" charset="0"/>
                <a:cs typeface="Calibri Light" panose="020F0302020204030204" pitchFamily="34" charset="0"/>
              </a:rPr>
              <a:t>Feedback from employers is that this is a key benefit to them and additionally they can see how committed we are to maintain contact with them. </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1099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2B65-8050-7B46-91F2-8F2FF945D00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D79189D-3754-C746-BCAD-CF7CF302D5A5}"/>
              </a:ext>
            </a:extLst>
          </p:cNvPr>
          <p:cNvSpPr>
            <a:spLocks noGrp="1"/>
          </p:cNvSpPr>
          <p:nvPr>
            <p:ph idx="1"/>
          </p:nvPr>
        </p:nvSpPr>
        <p:spPr>
          <a:xfrm>
            <a:off x="838200" y="1559720"/>
            <a:ext cx="10515600" cy="1325563"/>
          </a:xfrm>
        </p:spPr>
        <p:txBody>
          <a:bodyPr/>
          <a:lstStyle/>
          <a:p>
            <a:pPr marL="0" indent="0" algn="just">
              <a:buNone/>
            </a:pPr>
            <a:r>
              <a:rPr lang="en-US" dirty="0">
                <a:latin typeface="Calibri Light" panose="020F0302020204030204" pitchFamily="34" charset="0"/>
                <a:cs typeface="Calibri Light" panose="020F0302020204030204" pitchFamily="34" charset="0"/>
              </a:rPr>
              <a:t>Over the years I’ve gathered together a number of academic and professional resources. Some of these can be seen here and hope they are of interest</a:t>
            </a:r>
          </a:p>
        </p:txBody>
      </p:sp>
      <p:sp>
        <p:nvSpPr>
          <p:cNvPr id="5" name="TextBox 4">
            <a:extLst>
              <a:ext uri="{FF2B5EF4-FFF2-40B4-BE49-F238E27FC236}">
                <a16:creationId xmlns:a16="http://schemas.microsoft.com/office/drawing/2014/main" id="{9FF4A152-5062-BA48-AD29-FB2369B7251A}"/>
              </a:ext>
            </a:extLst>
          </p:cNvPr>
          <p:cNvSpPr txBox="1"/>
          <p:nvPr/>
        </p:nvSpPr>
        <p:spPr>
          <a:xfrm>
            <a:off x="838200" y="3286125"/>
            <a:ext cx="2382982" cy="646331"/>
          </a:xfrm>
          <a:prstGeom prst="rect">
            <a:avLst/>
          </a:prstGeom>
          <a:solidFill>
            <a:schemeClr val="accent4">
              <a:lumMod val="75000"/>
              <a:alpha val="29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latin typeface="Calibri Light" panose="020F0302020204030204" pitchFamily="34" charset="0"/>
                <a:cs typeface="Calibri Light" panose="020F0302020204030204" pitchFamily="34" charset="0"/>
                <a:hlinkClick r:id="rId2"/>
              </a:rPr>
              <a:t>General forensic resources</a:t>
            </a:r>
            <a:endParaRPr lang="en-US"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EE7D48F-5DEA-C84C-8B85-32DB3391B184}"/>
              </a:ext>
            </a:extLst>
          </p:cNvPr>
          <p:cNvSpPr txBox="1"/>
          <p:nvPr/>
        </p:nvSpPr>
        <p:spPr>
          <a:xfrm>
            <a:off x="3512128" y="3286124"/>
            <a:ext cx="2382982" cy="646331"/>
          </a:xfrm>
          <a:prstGeom prst="rect">
            <a:avLst/>
          </a:prstGeom>
          <a:solidFill>
            <a:schemeClr val="accent4">
              <a:lumMod val="75000"/>
              <a:alpha val="29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latin typeface="Calibri Light" panose="020F0302020204030204" pitchFamily="34" charset="0"/>
                <a:cs typeface="Calibri Light" panose="020F0302020204030204" pitchFamily="34" charset="0"/>
                <a:hlinkClick r:id="rId3"/>
              </a:rPr>
              <a:t>Forensic </a:t>
            </a:r>
          </a:p>
          <a:p>
            <a:pPr algn="ctr"/>
            <a:r>
              <a:rPr lang="en-US" dirty="0">
                <a:latin typeface="Calibri Light" panose="020F0302020204030204" pitchFamily="34" charset="0"/>
                <a:cs typeface="Calibri Light" panose="020F0302020204030204" pitchFamily="34" charset="0"/>
                <a:hlinkClick r:id="rId3"/>
              </a:rPr>
              <a:t>E-Books</a:t>
            </a:r>
            <a:endParaRPr lang="en-US"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6857530-34AD-A844-BCFD-471FFDC956DE}"/>
              </a:ext>
            </a:extLst>
          </p:cNvPr>
          <p:cNvSpPr txBox="1"/>
          <p:nvPr/>
        </p:nvSpPr>
        <p:spPr>
          <a:xfrm>
            <a:off x="6096000" y="3286124"/>
            <a:ext cx="2382982" cy="646331"/>
          </a:xfrm>
          <a:prstGeom prst="rect">
            <a:avLst/>
          </a:prstGeom>
          <a:solidFill>
            <a:schemeClr val="accent4">
              <a:lumMod val="75000"/>
              <a:alpha val="29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latin typeface="Calibri Light" panose="020F0302020204030204" pitchFamily="34" charset="0"/>
                <a:cs typeface="Calibri Light" panose="020F0302020204030204" pitchFamily="34" charset="0"/>
                <a:hlinkClick r:id="rId4"/>
              </a:rPr>
              <a:t>NIJ </a:t>
            </a:r>
          </a:p>
          <a:p>
            <a:pPr algn="ctr"/>
            <a:r>
              <a:rPr lang="en-US" dirty="0">
                <a:latin typeface="Calibri Light" panose="020F0302020204030204" pitchFamily="34" charset="0"/>
                <a:cs typeface="Calibri Light" panose="020F0302020204030204" pitchFamily="34" charset="0"/>
                <a:hlinkClick r:id="rId4"/>
              </a:rPr>
              <a:t>Resources</a:t>
            </a:r>
            <a:endParaRPr lang="en-US"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A2A9526-AB79-3446-AC30-B59ABEFCC0DF}"/>
              </a:ext>
            </a:extLst>
          </p:cNvPr>
          <p:cNvSpPr txBox="1"/>
          <p:nvPr/>
        </p:nvSpPr>
        <p:spPr>
          <a:xfrm>
            <a:off x="8686800" y="3286124"/>
            <a:ext cx="2382982" cy="646331"/>
          </a:xfrm>
          <a:prstGeom prst="rect">
            <a:avLst/>
          </a:prstGeom>
          <a:solidFill>
            <a:schemeClr val="accent4">
              <a:lumMod val="75000"/>
              <a:alpha val="29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latin typeface="Calibri Light" panose="020F0302020204030204" pitchFamily="34" charset="0"/>
                <a:cs typeface="Calibri Light" panose="020F0302020204030204" pitchFamily="34" charset="0"/>
                <a:hlinkClick r:id="rId5"/>
              </a:rPr>
              <a:t>Fibres </a:t>
            </a:r>
          </a:p>
          <a:p>
            <a:pPr algn="ctr"/>
            <a:r>
              <a:rPr lang="en-US" dirty="0">
                <a:latin typeface="Calibri Light" panose="020F0302020204030204" pitchFamily="34" charset="0"/>
                <a:cs typeface="Calibri Light" panose="020F0302020204030204" pitchFamily="34" charset="0"/>
                <a:hlinkClick r:id="rId5"/>
              </a:rPr>
              <a:t>Resources</a:t>
            </a:r>
            <a:endParaRPr lang="en-US" dirty="0">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6166D5BF-A107-5647-9B85-B0BFCFB04E64}"/>
              </a:ext>
            </a:extLst>
          </p:cNvPr>
          <p:cNvSpPr txBox="1"/>
          <p:nvPr/>
        </p:nvSpPr>
        <p:spPr>
          <a:xfrm>
            <a:off x="838200" y="4142000"/>
            <a:ext cx="2382982" cy="646331"/>
          </a:xfrm>
          <a:prstGeom prst="rect">
            <a:avLst/>
          </a:prstGeom>
          <a:solidFill>
            <a:schemeClr val="accent4">
              <a:lumMod val="75000"/>
              <a:alpha val="29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solidFill>
                  <a:schemeClr val="tx1"/>
                </a:solidFill>
                <a:latin typeface="Calibri Light" panose="020F0302020204030204" pitchFamily="34" charset="0"/>
                <a:cs typeface="Calibri Light" panose="020F0302020204030204" pitchFamily="34" charset="0"/>
                <a:hlinkClick r:id="rId6"/>
              </a:rPr>
              <a:t>Entomology </a:t>
            </a:r>
          </a:p>
          <a:p>
            <a:pPr algn="ctr"/>
            <a:r>
              <a:rPr lang="en-US" dirty="0">
                <a:solidFill>
                  <a:schemeClr val="tx1"/>
                </a:solidFill>
                <a:latin typeface="Calibri Light" panose="020F0302020204030204" pitchFamily="34" charset="0"/>
                <a:cs typeface="Calibri Light" panose="020F0302020204030204" pitchFamily="34" charset="0"/>
                <a:hlinkClick r:id="rId6"/>
              </a:rPr>
              <a:t>Resources</a:t>
            </a:r>
            <a:endParaRPr lang="en-US" dirty="0">
              <a:solidFill>
                <a:schemeClr val="tx1"/>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50438148-FBDD-B34C-AC4D-E1F3524E4663}"/>
              </a:ext>
            </a:extLst>
          </p:cNvPr>
          <p:cNvSpPr txBox="1"/>
          <p:nvPr/>
        </p:nvSpPr>
        <p:spPr>
          <a:xfrm>
            <a:off x="3512128" y="4142000"/>
            <a:ext cx="2382982" cy="646331"/>
          </a:xfrm>
          <a:prstGeom prst="rect">
            <a:avLst/>
          </a:prstGeom>
          <a:solidFill>
            <a:schemeClr val="accent4">
              <a:lumMod val="75000"/>
              <a:alpha val="29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solidFill>
                  <a:schemeClr val="tx1"/>
                </a:solidFill>
                <a:latin typeface="Calibri Light" panose="020F0302020204030204" pitchFamily="34" charset="0"/>
                <a:cs typeface="Calibri Light" panose="020F0302020204030204" pitchFamily="34" charset="0"/>
                <a:hlinkClick r:id="rId7"/>
              </a:rPr>
              <a:t>Biochemistry </a:t>
            </a:r>
          </a:p>
          <a:p>
            <a:pPr algn="ctr"/>
            <a:r>
              <a:rPr lang="en-US" dirty="0">
                <a:solidFill>
                  <a:schemeClr val="tx1"/>
                </a:solidFill>
                <a:latin typeface="Calibri Light" panose="020F0302020204030204" pitchFamily="34" charset="0"/>
                <a:cs typeface="Calibri Light" panose="020F0302020204030204" pitchFamily="34" charset="0"/>
                <a:hlinkClick r:id="rId7"/>
              </a:rPr>
              <a:t>Resources</a:t>
            </a:r>
            <a:endParaRPr lang="en-US" dirty="0">
              <a:solidFill>
                <a:schemeClr val="tx1"/>
              </a:solidFill>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0DE1902C-169A-DA4E-A1E3-89D6DA641D6B}"/>
              </a:ext>
            </a:extLst>
          </p:cNvPr>
          <p:cNvSpPr txBox="1"/>
          <p:nvPr/>
        </p:nvSpPr>
        <p:spPr>
          <a:xfrm>
            <a:off x="6057900" y="4142000"/>
            <a:ext cx="2382982" cy="646331"/>
          </a:xfrm>
          <a:prstGeom prst="rect">
            <a:avLst/>
          </a:prstGeom>
          <a:solidFill>
            <a:schemeClr val="accent4">
              <a:lumMod val="75000"/>
              <a:alpha val="29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solidFill>
                  <a:schemeClr val="tx1"/>
                </a:solidFill>
                <a:latin typeface="Calibri Light" panose="020F0302020204030204" pitchFamily="34" charset="0"/>
                <a:cs typeface="Calibri Light" panose="020F0302020204030204" pitchFamily="34" charset="0"/>
                <a:hlinkClick r:id="rId8"/>
              </a:rPr>
              <a:t>Fingerprint </a:t>
            </a:r>
          </a:p>
          <a:p>
            <a:pPr algn="ctr"/>
            <a:r>
              <a:rPr lang="en-US" dirty="0">
                <a:solidFill>
                  <a:schemeClr val="tx1"/>
                </a:solidFill>
                <a:latin typeface="Calibri Light" panose="020F0302020204030204" pitchFamily="34" charset="0"/>
                <a:cs typeface="Calibri Light" panose="020F0302020204030204" pitchFamily="34" charset="0"/>
                <a:hlinkClick r:id="rId8"/>
              </a:rPr>
              <a:t>Sourcebook</a:t>
            </a:r>
            <a:endParaRPr lang="en-US" dirty="0">
              <a:solidFill>
                <a:schemeClr val="tx1"/>
              </a:solidFill>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193D59F8-94D5-0241-80F7-0B9848152E10}"/>
              </a:ext>
            </a:extLst>
          </p:cNvPr>
          <p:cNvSpPr txBox="1"/>
          <p:nvPr/>
        </p:nvSpPr>
        <p:spPr>
          <a:xfrm>
            <a:off x="8686800" y="4142000"/>
            <a:ext cx="2382982" cy="646331"/>
          </a:xfrm>
          <a:prstGeom prst="rect">
            <a:avLst/>
          </a:prstGeom>
          <a:solidFill>
            <a:schemeClr val="accent4">
              <a:lumMod val="75000"/>
              <a:alpha val="29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solidFill>
                  <a:schemeClr val="tx1"/>
                </a:solidFill>
                <a:latin typeface="Calibri Light" panose="020F0302020204030204" pitchFamily="34" charset="0"/>
                <a:cs typeface="Calibri Light" panose="020F0302020204030204" pitchFamily="34" charset="0"/>
                <a:hlinkClick r:id="rId9"/>
              </a:rPr>
              <a:t>ENFSI </a:t>
            </a:r>
          </a:p>
          <a:p>
            <a:pPr algn="ctr"/>
            <a:r>
              <a:rPr lang="en-US" dirty="0">
                <a:solidFill>
                  <a:schemeClr val="tx1"/>
                </a:solidFill>
                <a:latin typeface="Calibri Light" panose="020F0302020204030204" pitchFamily="34" charset="0"/>
                <a:cs typeface="Calibri Light" panose="020F0302020204030204" pitchFamily="34" charset="0"/>
                <a:hlinkClick r:id="rId9"/>
              </a:rPr>
              <a:t>Guidelines</a:t>
            </a:r>
            <a:endParaRPr lang="en-US" dirty="0">
              <a:solidFill>
                <a:schemeClr val="tx1"/>
              </a:solidFill>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08173010-324D-DA47-BDAC-7BC9ED8E4AE6}"/>
              </a:ext>
            </a:extLst>
          </p:cNvPr>
          <p:cNvSpPr txBox="1"/>
          <p:nvPr/>
        </p:nvSpPr>
        <p:spPr>
          <a:xfrm>
            <a:off x="838201" y="5320145"/>
            <a:ext cx="10231582" cy="58477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alibri Light" panose="020F0302020204030204" pitchFamily="34" charset="0"/>
                <a:cs typeface="Calibri Light" panose="020F0302020204030204" pitchFamily="34" charset="0"/>
              </a:rPr>
              <a:t>There may be something of interest in here</a:t>
            </a:r>
          </a:p>
        </p:txBody>
      </p:sp>
    </p:spTree>
    <p:extLst>
      <p:ext uri="{BB962C8B-B14F-4D97-AF65-F5344CB8AC3E}">
        <p14:creationId xmlns:p14="http://schemas.microsoft.com/office/powerpoint/2010/main" val="516073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A131-E0D5-4B46-9387-DC2250D25C3E}"/>
              </a:ext>
            </a:extLst>
          </p:cNvPr>
          <p:cNvSpPr>
            <a:spLocks noGrp="1"/>
          </p:cNvSpPr>
          <p:nvPr>
            <p:ph type="title"/>
          </p:nvPr>
        </p:nvSpPr>
        <p:spPr>
          <a:xfrm>
            <a:off x="838200" y="152510"/>
            <a:ext cx="10515600" cy="1325563"/>
          </a:xfrm>
        </p:spPr>
        <p:txBody>
          <a:bodyPr/>
          <a:lstStyle/>
          <a:p>
            <a:r>
              <a:rPr lang="en-US" dirty="0"/>
              <a:t>Hope that some of this has been of interest</a:t>
            </a:r>
          </a:p>
        </p:txBody>
      </p:sp>
      <p:pic>
        <p:nvPicPr>
          <p:cNvPr id="5" name="Picture 4">
            <a:extLst>
              <a:ext uri="{FF2B5EF4-FFF2-40B4-BE49-F238E27FC236}">
                <a16:creationId xmlns:a16="http://schemas.microsoft.com/office/drawing/2014/main" id="{FEEDFE96-D194-1945-998D-6651AA5E20E1}"/>
              </a:ext>
            </a:extLst>
          </p:cNvPr>
          <p:cNvPicPr>
            <a:picLocks noChangeAspect="1"/>
          </p:cNvPicPr>
          <p:nvPr/>
        </p:nvPicPr>
        <p:blipFill>
          <a:blip r:embed="rId2"/>
          <a:stretch>
            <a:fillRect/>
          </a:stretch>
        </p:blipFill>
        <p:spPr>
          <a:xfrm>
            <a:off x="946759" y="1281555"/>
            <a:ext cx="5160722" cy="3789123"/>
          </a:xfrm>
          <a:prstGeom prst="rect">
            <a:avLst/>
          </a:prstGeom>
        </p:spPr>
      </p:pic>
      <p:pic>
        <p:nvPicPr>
          <p:cNvPr id="7" name="Picture 6">
            <a:extLst>
              <a:ext uri="{FF2B5EF4-FFF2-40B4-BE49-F238E27FC236}">
                <a16:creationId xmlns:a16="http://schemas.microsoft.com/office/drawing/2014/main" id="{CF89F6CB-2432-D648-8ECF-6BCB03510ACF}"/>
              </a:ext>
            </a:extLst>
          </p:cNvPr>
          <p:cNvPicPr>
            <a:picLocks noChangeAspect="1"/>
          </p:cNvPicPr>
          <p:nvPr/>
        </p:nvPicPr>
        <p:blipFill>
          <a:blip r:embed="rId3"/>
          <a:stretch>
            <a:fillRect/>
          </a:stretch>
        </p:blipFill>
        <p:spPr>
          <a:xfrm>
            <a:off x="5998923" y="1281554"/>
            <a:ext cx="5052164" cy="3789123"/>
          </a:xfrm>
          <a:prstGeom prst="rect">
            <a:avLst/>
          </a:prstGeom>
        </p:spPr>
      </p:pic>
      <p:sp>
        <p:nvSpPr>
          <p:cNvPr id="8" name="TextBox 7">
            <a:extLst>
              <a:ext uri="{FF2B5EF4-FFF2-40B4-BE49-F238E27FC236}">
                <a16:creationId xmlns:a16="http://schemas.microsoft.com/office/drawing/2014/main" id="{21AAE280-CA5E-8148-AE09-F4153A09AB40}"/>
              </a:ext>
            </a:extLst>
          </p:cNvPr>
          <p:cNvSpPr txBox="1"/>
          <p:nvPr/>
        </p:nvSpPr>
        <p:spPr>
          <a:xfrm>
            <a:off x="935278" y="5135830"/>
            <a:ext cx="5063646" cy="1569660"/>
          </a:xfrm>
          <a:prstGeom prst="rect">
            <a:avLst/>
          </a:prstGeom>
          <a:solidFill>
            <a:srgbClr val="D6E064"/>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latin typeface="Calibri Light" panose="020F0302020204030204" pitchFamily="34" charset="0"/>
                <a:cs typeface="Calibri Light" panose="020F0302020204030204" pitchFamily="34" charset="0"/>
              </a:rPr>
              <a:t>Hope youll like and follow our FB </a:t>
            </a:r>
            <a:r>
              <a:rPr lang="en-US" sz="2400" dirty="0">
                <a:latin typeface="Calibri Light" panose="020F0302020204030204" pitchFamily="34" charset="0"/>
                <a:cs typeface="Calibri Light" panose="020F0302020204030204" pitchFamily="34" charset="0"/>
                <a:hlinkClick r:id="rId4"/>
              </a:rPr>
              <a:t>(here)</a:t>
            </a:r>
            <a:endParaRPr lang="en-US" sz="2400" dirty="0">
              <a:latin typeface="Calibri Light" panose="020F0302020204030204" pitchFamily="34" charset="0"/>
              <a:cs typeface="Calibri Light" panose="020F0302020204030204" pitchFamily="34" charset="0"/>
            </a:endParaRPr>
          </a:p>
          <a:p>
            <a:r>
              <a:rPr lang="en-US" sz="2400" dirty="0">
                <a:latin typeface="Calibri Light" panose="020F0302020204030204" pitchFamily="34" charset="0"/>
                <a:cs typeface="Calibri Light" panose="020F0302020204030204" pitchFamily="34" charset="0"/>
              </a:rPr>
              <a:t>You can take a virtual tour of our campus </a:t>
            </a:r>
            <a:r>
              <a:rPr lang="en-US" sz="2400" dirty="0">
                <a:latin typeface="Calibri Light" panose="020F0302020204030204" pitchFamily="34" charset="0"/>
                <a:cs typeface="Calibri Light" panose="020F0302020204030204" pitchFamily="34" charset="0"/>
                <a:hlinkClick r:id="rId5"/>
              </a:rPr>
              <a:t>(here</a:t>
            </a:r>
            <a:r>
              <a:rPr lang="en-US" sz="2400" dirty="0">
                <a:latin typeface="Calibri Light" panose="020F0302020204030204" pitchFamily="34" charset="0"/>
                <a:cs typeface="Calibri Light" panose="020F0302020204030204" pitchFamily="34" charset="0"/>
              </a:rPr>
              <a:t>)</a:t>
            </a:r>
          </a:p>
          <a:p>
            <a:r>
              <a:rPr lang="en-US" sz="2400" dirty="0">
                <a:latin typeface="Calibri Light" panose="020F0302020204030204" pitchFamily="34" charset="0"/>
                <a:cs typeface="Calibri Light" panose="020F0302020204030204" pitchFamily="34" charset="0"/>
              </a:rPr>
              <a:t>WhatsApp me - 07595920063</a:t>
            </a:r>
          </a:p>
        </p:txBody>
      </p:sp>
      <p:sp>
        <p:nvSpPr>
          <p:cNvPr id="9" name="TextBox 8">
            <a:extLst>
              <a:ext uri="{FF2B5EF4-FFF2-40B4-BE49-F238E27FC236}">
                <a16:creationId xmlns:a16="http://schemas.microsoft.com/office/drawing/2014/main" id="{9A7C7505-77EF-084B-AB0A-7D519DCB649B}"/>
              </a:ext>
            </a:extLst>
          </p:cNvPr>
          <p:cNvSpPr txBox="1"/>
          <p:nvPr/>
        </p:nvSpPr>
        <p:spPr>
          <a:xfrm>
            <a:off x="5987441" y="5135989"/>
            <a:ext cx="5063646" cy="1569660"/>
          </a:xfrm>
          <a:prstGeom prst="rect">
            <a:avLst/>
          </a:prstGeom>
          <a:solidFill>
            <a:srgbClr val="D6E064"/>
          </a:solidFill>
        </p:spPr>
        <p:txBody>
          <a:bodyPr wrap="square" rtlCol="0">
            <a:spAutoFit/>
          </a:bodyPr>
          <a:lstStyle/>
          <a:p>
            <a:r>
              <a:rPr lang="en-US" sz="2400" dirty="0">
                <a:latin typeface="Calibri Light" panose="020F0302020204030204" pitchFamily="34" charset="0"/>
                <a:cs typeface="Calibri Light" panose="020F0302020204030204" pitchFamily="34" charset="0"/>
              </a:rPr>
              <a:t>Best wishes and thank you for inviting me to speak with you.</a:t>
            </a:r>
          </a:p>
          <a:p>
            <a:r>
              <a:rPr lang="en-US" sz="2400" dirty="0">
                <a:latin typeface="Calibri Light" panose="020F0302020204030204" pitchFamily="34" charset="0"/>
                <a:cs typeface="Calibri Light" panose="020F0302020204030204" pitchFamily="34" charset="0"/>
              </a:rPr>
              <a:t>Bob</a:t>
            </a:r>
          </a:p>
          <a:p>
            <a:r>
              <a:rPr lang="en-US" sz="2400" dirty="0" err="1">
                <a:latin typeface="Calibri Light" panose="020F0302020204030204" pitchFamily="34" charset="0"/>
                <a:cs typeface="Calibri Light" panose="020F0302020204030204" pitchFamily="34" charset="0"/>
              </a:rPr>
              <a:t>r.green@kent.ac.uk</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4175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5A2E-B6AD-BB4C-A144-3D6F97DC8812}"/>
              </a:ext>
            </a:extLst>
          </p:cNvPr>
          <p:cNvSpPr>
            <a:spLocks noGrp="1"/>
          </p:cNvSpPr>
          <p:nvPr>
            <p:ph type="title"/>
          </p:nvPr>
        </p:nvSpPr>
        <p:spPr>
          <a:xfrm>
            <a:off x="838200" y="215231"/>
            <a:ext cx="10515600" cy="1325563"/>
          </a:xfrm>
        </p:spPr>
        <p:txBody>
          <a:bodyPr/>
          <a:lstStyle/>
          <a:p>
            <a:r>
              <a:rPr lang="en-US" dirty="0"/>
              <a:t>Disclaimer</a:t>
            </a:r>
          </a:p>
        </p:txBody>
      </p:sp>
      <p:sp>
        <p:nvSpPr>
          <p:cNvPr id="3" name="Content Placeholder 2">
            <a:extLst>
              <a:ext uri="{FF2B5EF4-FFF2-40B4-BE49-F238E27FC236}">
                <a16:creationId xmlns:a16="http://schemas.microsoft.com/office/drawing/2014/main" id="{AA238EEE-BD23-D145-A58C-D71C5B12743F}"/>
              </a:ext>
            </a:extLst>
          </p:cNvPr>
          <p:cNvSpPr>
            <a:spLocks noGrp="1"/>
          </p:cNvSpPr>
          <p:nvPr>
            <p:ph idx="1"/>
          </p:nvPr>
        </p:nvSpPr>
        <p:spPr>
          <a:xfrm>
            <a:off x="838200" y="1499948"/>
            <a:ext cx="10936266" cy="4351338"/>
          </a:xfrm>
        </p:spPr>
        <p:txBody>
          <a:bodyPr/>
          <a:lstStyle/>
          <a:p>
            <a:pPr marL="514350" indent="-514350" algn="just">
              <a:buFont typeface="+mj-lt"/>
              <a:buAutoNum type="arabicPeriod"/>
            </a:pPr>
            <a:r>
              <a:rPr lang="en-US" dirty="0">
                <a:latin typeface="Calibri Light" panose="020F0302020204030204" pitchFamily="34" charset="0"/>
                <a:cs typeface="Calibri Light" panose="020F0302020204030204" pitchFamily="34" charset="0"/>
              </a:rPr>
              <a:t>These are just </a:t>
            </a:r>
            <a:r>
              <a:rPr lang="en-US" dirty="0">
                <a:solidFill>
                  <a:srgbClr val="FF0000"/>
                </a:solidFill>
                <a:latin typeface="Calibri Light" panose="020F0302020204030204" pitchFamily="34" charset="0"/>
                <a:cs typeface="Calibri Light" panose="020F0302020204030204" pitchFamily="34" charset="0"/>
              </a:rPr>
              <a:t>personal thoughts and activities </a:t>
            </a:r>
            <a:r>
              <a:rPr lang="en-US" dirty="0">
                <a:latin typeface="Calibri Light" panose="020F0302020204030204" pitchFamily="34" charset="0"/>
                <a:cs typeface="Calibri Light" panose="020F0302020204030204" pitchFamily="34" charset="0"/>
              </a:rPr>
              <a:t>I’ve initiated since dipping my toe into academia.</a:t>
            </a:r>
          </a:p>
          <a:p>
            <a:pPr marL="514350" indent="-514350" algn="just">
              <a:buFont typeface="+mj-lt"/>
              <a:buAutoNum type="arabicPeriod"/>
            </a:pPr>
            <a:r>
              <a:rPr lang="en-US" dirty="0">
                <a:latin typeface="Calibri Light" panose="020F0302020204030204" pitchFamily="34" charset="0"/>
                <a:cs typeface="Calibri Light" panose="020F0302020204030204" pitchFamily="34" charset="0"/>
              </a:rPr>
              <a:t>These ideas shouldn’t necessarily be taken to reflect the views of the school or the University of Kent. Does it work – </a:t>
            </a:r>
            <a:r>
              <a:rPr lang="en-US" dirty="0" err="1">
                <a:latin typeface="Calibri Light" panose="020F0302020204030204" pitchFamily="34" charset="0"/>
                <a:cs typeface="Calibri Light" panose="020F0302020204030204" pitchFamily="34" charset="0"/>
              </a:rPr>
              <a:t>dunno</a:t>
            </a:r>
            <a:r>
              <a:rPr lang="en-US" dirty="0">
                <a:latin typeface="Calibri Light" panose="020F0302020204030204" pitchFamily="34" charset="0"/>
                <a:cs typeface="Calibri Light" panose="020F0302020204030204" pitchFamily="34" charset="0"/>
              </a:rPr>
              <a:t> but maybe?</a:t>
            </a:r>
          </a:p>
        </p:txBody>
      </p:sp>
      <p:pic>
        <p:nvPicPr>
          <p:cNvPr id="7" name="Picture 6">
            <a:extLst>
              <a:ext uri="{FF2B5EF4-FFF2-40B4-BE49-F238E27FC236}">
                <a16:creationId xmlns:a16="http://schemas.microsoft.com/office/drawing/2014/main" id="{0B2A0154-D5DB-5F40-BB25-53F04A025485}"/>
              </a:ext>
            </a:extLst>
          </p:cNvPr>
          <p:cNvPicPr>
            <a:picLocks noChangeAspect="1"/>
          </p:cNvPicPr>
          <p:nvPr/>
        </p:nvPicPr>
        <p:blipFill>
          <a:blip r:embed="rId2"/>
          <a:stretch>
            <a:fillRect/>
          </a:stretch>
        </p:blipFill>
        <p:spPr>
          <a:xfrm>
            <a:off x="5132841" y="3454491"/>
            <a:ext cx="4116573" cy="3011933"/>
          </a:xfrm>
          <a:prstGeom prst="rect">
            <a:avLst/>
          </a:prstGeom>
        </p:spPr>
      </p:pic>
      <p:pic>
        <p:nvPicPr>
          <p:cNvPr id="9" name="Picture 8">
            <a:extLst>
              <a:ext uri="{FF2B5EF4-FFF2-40B4-BE49-F238E27FC236}">
                <a16:creationId xmlns:a16="http://schemas.microsoft.com/office/drawing/2014/main" id="{E810113B-6E25-B54D-AB9A-5E22C70DC1D1}"/>
              </a:ext>
            </a:extLst>
          </p:cNvPr>
          <p:cNvPicPr>
            <a:picLocks noChangeAspect="1"/>
          </p:cNvPicPr>
          <p:nvPr/>
        </p:nvPicPr>
        <p:blipFill>
          <a:blip r:embed="rId3"/>
          <a:stretch>
            <a:fillRect/>
          </a:stretch>
        </p:blipFill>
        <p:spPr>
          <a:xfrm>
            <a:off x="838200" y="3429000"/>
            <a:ext cx="4294643" cy="3011933"/>
          </a:xfrm>
          <a:prstGeom prst="rect">
            <a:avLst/>
          </a:prstGeom>
        </p:spPr>
      </p:pic>
      <p:pic>
        <p:nvPicPr>
          <p:cNvPr id="11" name="Picture 10">
            <a:extLst>
              <a:ext uri="{FF2B5EF4-FFF2-40B4-BE49-F238E27FC236}">
                <a16:creationId xmlns:a16="http://schemas.microsoft.com/office/drawing/2014/main" id="{055CA24D-4F9B-C245-971C-7183F963CBFA}"/>
              </a:ext>
            </a:extLst>
          </p:cNvPr>
          <p:cNvPicPr>
            <a:picLocks noChangeAspect="1"/>
          </p:cNvPicPr>
          <p:nvPr/>
        </p:nvPicPr>
        <p:blipFill>
          <a:blip r:embed="rId4"/>
          <a:stretch>
            <a:fillRect/>
          </a:stretch>
        </p:blipFill>
        <p:spPr>
          <a:xfrm>
            <a:off x="9250041" y="3454492"/>
            <a:ext cx="2211888" cy="3011933"/>
          </a:xfrm>
          <a:prstGeom prst="rect">
            <a:avLst/>
          </a:prstGeom>
        </p:spPr>
      </p:pic>
      <p:pic>
        <p:nvPicPr>
          <p:cNvPr id="13" name="Picture 12">
            <a:extLst>
              <a:ext uri="{FF2B5EF4-FFF2-40B4-BE49-F238E27FC236}">
                <a16:creationId xmlns:a16="http://schemas.microsoft.com/office/drawing/2014/main" id="{15AF06D5-9D76-E149-A0EC-ECB8CB51E8C7}"/>
              </a:ext>
            </a:extLst>
          </p:cNvPr>
          <p:cNvPicPr>
            <a:picLocks noChangeAspect="1"/>
          </p:cNvPicPr>
          <p:nvPr/>
        </p:nvPicPr>
        <p:blipFill>
          <a:blip r:embed="rId5"/>
          <a:stretch>
            <a:fillRect/>
          </a:stretch>
        </p:blipFill>
        <p:spPr>
          <a:xfrm>
            <a:off x="9446211" y="91095"/>
            <a:ext cx="2584537" cy="1384573"/>
          </a:xfrm>
          <a:prstGeom prst="rect">
            <a:avLst/>
          </a:prstGeom>
        </p:spPr>
      </p:pic>
    </p:spTree>
    <p:extLst>
      <p:ext uri="{BB962C8B-B14F-4D97-AF65-F5344CB8AC3E}">
        <p14:creationId xmlns:p14="http://schemas.microsoft.com/office/powerpoint/2010/main" val="776172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EE3A-6469-DF43-B9FB-2D47A8FC6B7F}"/>
              </a:ext>
            </a:extLst>
          </p:cNvPr>
          <p:cNvSpPr>
            <a:spLocks noGrp="1"/>
          </p:cNvSpPr>
          <p:nvPr>
            <p:ph type="title"/>
          </p:nvPr>
        </p:nvSpPr>
        <p:spPr>
          <a:xfrm>
            <a:off x="654628" y="0"/>
            <a:ext cx="10515600" cy="1325563"/>
          </a:xfrm>
        </p:spPr>
        <p:txBody>
          <a:bodyPr/>
          <a:lstStyle/>
          <a:p>
            <a:r>
              <a:rPr lang="en-US" dirty="0"/>
              <a:t>Where it all began</a:t>
            </a:r>
          </a:p>
        </p:txBody>
      </p:sp>
      <p:sp>
        <p:nvSpPr>
          <p:cNvPr id="3" name="Content Placeholder 2">
            <a:extLst>
              <a:ext uri="{FF2B5EF4-FFF2-40B4-BE49-F238E27FC236}">
                <a16:creationId xmlns:a16="http://schemas.microsoft.com/office/drawing/2014/main" id="{27E79332-3762-D144-A27D-FDAC2D16232F}"/>
              </a:ext>
            </a:extLst>
          </p:cNvPr>
          <p:cNvSpPr>
            <a:spLocks noGrp="1"/>
          </p:cNvSpPr>
          <p:nvPr>
            <p:ph idx="1"/>
          </p:nvPr>
        </p:nvSpPr>
        <p:spPr>
          <a:xfrm>
            <a:off x="647700" y="1166700"/>
            <a:ext cx="8496300" cy="5620554"/>
          </a:xfrm>
        </p:spPr>
        <p:txBody>
          <a:bodyPr>
            <a:normAutofit fontScale="92500" lnSpcReduction="10000"/>
          </a:bodyPr>
          <a:lstStyle/>
          <a:p>
            <a:pPr marL="514350" indent="-514350" algn="just">
              <a:lnSpc>
                <a:spcPct val="120000"/>
              </a:lnSpc>
              <a:buFont typeface="+mj-lt"/>
              <a:buAutoNum type="arabicPeriod"/>
            </a:pPr>
            <a:r>
              <a:rPr lang="en-US" sz="2400" dirty="0">
                <a:latin typeface="Calibri Light" panose="020F0302020204030204" pitchFamily="34" charset="0"/>
                <a:cs typeface="Calibri Light" panose="020F0302020204030204" pitchFamily="34" charset="0"/>
              </a:rPr>
              <a:t>During my first  full-time job in teaching after leaving the Home Office.</a:t>
            </a:r>
          </a:p>
          <a:p>
            <a:pPr marL="514350" indent="-514350" algn="just">
              <a:lnSpc>
                <a:spcPct val="120000"/>
              </a:lnSpc>
              <a:buFont typeface="+mj-lt"/>
              <a:buAutoNum type="arabicPeriod"/>
            </a:pPr>
            <a:r>
              <a:rPr lang="en-US" sz="2400" dirty="0">
                <a:latin typeface="Calibri Light" panose="020F0302020204030204" pitchFamily="34" charset="0"/>
                <a:cs typeface="Calibri Light" panose="020F0302020204030204" pitchFamily="34" charset="0"/>
              </a:rPr>
              <a:t> Some observations “</a:t>
            </a:r>
            <a:r>
              <a:rPr lang="en-US" sz="2400" i="1" dirty="0">
                <a:latin typeface="Calibri Light" panose="020F0302020204030204" pitchFamily="34" charset="0"/>
                <a:cs typeface="Calibri Light" panose="020F0302020204030204" pitchFamily="34" charset="0"/>
              </a:rPr>
              <a:t>… well there’s not much happening in forensic science is there” </a:t>
            </a:r>
            <a:r>
              <a:rPr lang="en-US" sz="2400" dirty="0">
                <a:latin typeface="Calibri Light" panose="020F0302020204030204" pitchFamily="34" charset="0"/>
                <a:cs typeface="Calibri Light" panose="020F0302020204030204" pitchFamily="34" charset="0"/>
              </a:rPr>
              <a:t>(Student). There was and is lots happening!</a:t>
            </a:r>
          </a:p>
          <a:p>
            <a:pPr marL="514350" indent="-514350" algn="just">
              <a:lnSpc>
                <a:spcPct val="120000"/>
              </a:lnSpc>
              <a:buFont typeface="+mj-lt"/>
              <a:buAutoNum type="arabicPeriod"/>
            </a:pPr>
            <a:r>
              <a:rPr lang="en-US" sz="2400" dirty="0">
                <a:latin typeface="Calibri Light" panose="020F0302020204030204" pitchFamily="34" charset="0"/>
                <a:cs typeface="Calibri Light" panose="020F0302020204030204" pitchFamily="34" charset="0"/>
              </a:rPr>
              <a:t>‘Article of the week’ (a weekly article from an academic journal or news item to students) – uptake variable.</a:t>
            </a:r>
          </a:p>
          <a:p>
            <a:pPr marL="514350" indent="-514350" algn="just">
              <a:lnSpc>
                <a:spcPct val="120000"/>
              </a:lnSpc>
              <a:buFont typeface="+mj-lt"/>
              <a:buAutoNum type="arabicPeriod"/>
            </a:pPr>
            <a:r>
              <a:rPr lang="en-US" sz="2400" dirty="0">
                <a:latin typeface="Calibri Light" panose="020F0302020204030204" pitchFamily="34" charset="0"/>
                <a:cs typeface="Calibri Light" panose="020F0302020204030204" pitchFamily="34" charset="0"/>
              </a:rPr>
              <a:t>Developed into a termly, monthly and now weekly newsletter to all forensic science students.</a:t>
            </a:r>
          </a:p>
          <a:p>
            <a:pPr marL="514350" indent="-514350" algn="just">
              <a:lnSpc>
                <a:spcPct val="120000"/>
              </a:lnSpc>
              <a:buFont typeface="+mj-lt"/>
              <a:buAutoNum type="arabicPeriod"/>
            </a:pPr>
            <a:r>
              <a:rPr lang="en-US" sz="2400" dirty="0">
                <a:latin typeface="Calibri Light" panose="020F0302020204030204" pitchFamily="34" charset="0"/>
                <a:cs typeface="Calibri Light" panose="020F0302020204030204" pitchFamily="34" charset="0"/>
              </a:rPr>
              <a:t>Yes – it takes me some time to do this now but helps keep regular contact (termly – monthly not so effective) and it gets me out of shopping </a:t>
            </a:r>
            <a:r>
              <a:rPr lang="en-US" sz="2400" dirty="0">
                <a:latin typeface="Calibri Light" panose="020F0302020204030204" pitchFamily="34" charset="0"/>
                <a:cs typeface="Calibri Light" panose="020F0302020204030204" pitchFamily="34" charset="0"/>
                <a:sym typeface="Wingdings" pitchFamily="2" charset="2"/>
              </a:rPr>
              <a:t></a:t>
            </a:r>
            <a:endParaRPr lang="en-US" sz="2400" dirty="0">
              <a:latin typeface="Calibri Light" panose="020F0302020204030204" pitchFamily="34" charset="0"/>
              <a:cs typeface="Calibri Light" panose="020F0302020204030204" pitchFamily="34" charset="0"/>
            </a:endParaRPr>
          </a:p>
          <a:p>
            <a:pPr marL="514350" indent="-514350" algn="just">
              <a:lnSpc>
                <a:spcPct val="120000"/>
              </a:lnSpc>
              <a:buFont typeface="+mj-lt"/>
              <a:buAutoNum type="arabicPeriod"/>
            </a:pPr>
            <a:r>
              <a:rPr lang="en-US" sz="2400" dirty="0">
                <a:latin typeface="Calibri Light" panose="020F0302020204030204" pitchFamily="34" charset="0"/>
                <a:cs typeface="Calibri Light" panose="020F0302020204030204" pitchFamily="34" charset="0"/>
              </a:rPr>
              <a:t>Take a look at last </a:t>
            </a:r>
            <a:r>
              <a:rPr lang="en-US" sz="2400" dirty="0">
                <a:latin typeface="Calibri Light" panose="020F0302020204030204" pitchFamily="34" charset="0"/>
                <a:cs typeface="Calibri Light" panose="020F0302020204030204" pitchFamily="34" charset="0"/>
                <a:hlinkClick r:id="rId2"/>
              </a:rPr>
              <a:t>weeks edition here</a:t>
            </a:r>
            <a:r>
              <a:rPr lang="en-US" sz="2400" dirty="0">
                <a:latin typeface="Calibri Light" panose="020F0302020204030204" pitchFamily="34" charset="0"/>
                <a:cs typeface="Calibri Light" panose="020F0302020204030204" pitchFamily="34" charset="0"/>
              </a:rPr>
              <a:t> (There are links to past issues on the back page).  An typical issue from 2017 can be </a:t>
            </a:r>
            <a:r>
              <a:rPr lang="en-US" sz="2400" dirty="0">
                <a:latin typeface="Calibri Light" panose="020F0302020204030204" pitchFamily="34" charset="0"/>
                <a:cs typeface="Calibri Light" panose="020F0302020204030204" pitchFamily="34" charset="0"/>
                <a:hlinkClick r:id="rId3"/>
              </a:rPr>
              <a:t>seen here</a:t>
            </a:r>
            <a:endParaRPr lang="en-US" sz="2400" dirty="0">
              <a:latin typeface="Calibri Light" panose="020F0302020204030204" pitchFamily="34" charset="0"/>
              <a:cs typeface="Calibri Light" panose="020F0302020204030204" pitchFamily="34" charset="0"/>
            </a:endParaRPr>
          </a:p>
          <a:p>
            <a:endParaRPr lang="en-US" sz="1400" dirty="0">
              <a:latin typeface="Calibri Light" panose="020F0302020204030204" pitchFamily="34" charset="0"/>
              <a:cs typeface="Calibri Light" panose="020F0302020204030204" pitchFamily="34" charset="0"/>
            </a:endParaRPr>
          </a:p>
          <a:p>
            <a:endParaRPr lang="en-US" sz="1400" dirty="0">
              <a:latin typeface="Calibri Light" panose="020F0302020204030204" pitchFamily="34" charset="0"/>
              <a:cs typeface="Calibri Light" panose="020F0302020204030204" pitchFamily="34" charset="0"/>
            </a:endParaRPr>
          </a:p>
          <a:p>
            <a:endParaRPr lang="en-US" sz="140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B7761ABA-B89D-F24D-A104-1BE8BB61A151}"/>
              </a:ext>
            </a:extLst>
          </p:cNvPr>
          <p:cNvPicPr>
            <a:picLocks noChangeAspect="1"/>
          </p:cNvPicPr>
          <p:nvPr/>
        </p:nvPicPr>
        <p:blipFill>
          <a:blip r:embed="rId4"/>
          <a:stretch>
            <a:fillRect/>
          </a:stretch>
        </p:blipFill>
        <p:spPr>
          <a:xfrm>
            <a:off x="9144000" y="928977"/>
            <a:ext cx="3048000" cy="3048000"/>
          </a:xfrm>
          <a:prstGeom prst="rect">
            <a:avLst/>
          </a:prstGeom>
        </p:spPr>
      </p:pic>
      <p:sp>
        <p:nvSpPr>
          <p:cNvPr id="5" name="TextBox 4">
            <a:extLst>
              <a:ext uri="{FF2B5EF4-FFF2-40B4-BE49-F238E27FC236}">
                <a16:creationId xmlns:a16="http://schemas.microsoft.com/office/drawing/2014/main" id="{970B486C-33A1-F44A-B5E5-6706985CC8AC}"/>
              </a:ext>
            </a:extLst>
          </p:cNvPr>
          <p:cNvSpPr txBox="1"/>
          <p:nvPr/>
        </p:nvSpPr>
        <p:spPr>
          <a:xfrm>
            <a:off x="9334500" y="4905954"/>
            <a:ext cx="2667000" cy="1569660"/>
          </a:xfrm>
          <a:prstGeom prst="rect">
            <a:avLst/>
          </a:prstGeom>
          <a:solidFill>
            <a:schemeClr val="accent5">
              <a:lumMod val="60000"/>
              <a:lumOff val="40000"/>
            </a:schemeClr>
          </a:solidFill>
        </p:spPr>
        <p:txBody>
          <a:bodyPr wrap="square" rtlCol="0">
            <a:spAutoFit/>
          </a:bodyPr>
          <a:lstStyle/>
          <a:p>
            <a:pPr algn="ctr"/>
            <a:r>
              <a:rPr lang="en-US" sz="2400" dirty="0">
                <a:latin typeface="Calibri Light" panose="020F0302020204030204" pitchFamily="34" charset="0"/>
                <a:cs typeface="Calibri Light" panose="020F0302020204030204" pitchFamily="34" charset="0"/>
              </a:rPr>
              <a:t>FB ‘chat group’ circulation of weekly news, circulation circa 200</a:t>
            </a:r>
          </a:p>
        </p:txBody>
      </p:sp>
      <p:cxnSp>
        <p:nvCxnSpPr>
          <p:cNvPr id="7" name="Elbow Connector 6">
            <a:extLst>
              <a:ext uri="{FF2B5EF4-FFF2-40B4-BE49-F238E27FC236}">
                <a16:creationId xmlns:a16="http://schemas.microsoft.com/office/drawing/2014/main" id="{02CC08A2-84ED-374E-A95E-F79C774C5F15}"/>
              </a:ext>
            </a:extLst>
          </p:cNvPr>
          <p:cNvCxnSpPr>
            <a:cxnSpLocks/>
            <a:endCxn id="5" idx="0"/>
          </p:cNvCxnSpPr>
          <p:nvPr/>
        </p:nvCxnSpPr>
        <p:spPr>
          <a:xfrm rot="5400000">
            <a:off x="10192385" y="4000847"/>
            <a:ext cx="1380723" cy="4294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489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C241-2C40-9841-9036-4301C0C36E39}"/>
              </a:ext>
            </a:extLst>
          </p:cNvPr>
          <p:cNvSpPr>
            <a:spLocks noGrp="1"/>
          </p:cNvSpPr>
          <p:nvPr>
            <p:ph type="title"/>
          </p:nvPr>
        </p:nvSpPr>
        <p:spPr>
          <a:xfrm>
            <a:off x="595087" y="104094"/>
            <a:ext cx="10515600" cy="1325563"/>
          </a:xfrm>
        </p:spPr>
        <p:txBody>
          <a:bodyPr/>
          <a:lstStyle/>
          <a:p>
            <a:r>
              <a:rPr lang="en-US" dirty="0"/>
              <a:t>How does this benefit</a:t>
            </a:r>
          </a:p>
        </p:txBody>
      </p:sp>
      <p:sp>
        <p:nvSpPr>
          <p:cNvPr id="3" name="Content Placeholder 2">
            <a:extLst>
              <a:ext uri="{FF2B5EF4-FFF2-40B4-BE49-F238E27FC236}">
                <a16:creationId xmlns:a16="http://schemas.microsoft.com/office/drawing/2014/main" id="{7EBA935A-6295-BF46-BC79-48E68F91EE20}"/>
              </a:ext>
            </a:extLst>
          </p:cNvPr>
          <p:cNvSpPr>
            <a:spLocks noGrp="1"/>
          </p:cNvSpPr>
          <p:nvPr>
            <p:ph idx="1"/>
          </p:nvPr>
        </p:nvSpPr>
        <p:spPr>
          <a:xfrm>
            <a:off x="595087" y="1422400"/>
            <a:ext cx="11132456" cy="5210629"/>
          </a:xfrm>
        </p:spPr>
        <p:txBody>
          <a:bodyPr>
            <a:normAutofit/>
          </a:bodyPr>
          <a:lstStyle/>
          <a:p>
            <a:pPr marL="514350" indent="-514350" algn="just">
              <a:buFont typeface="+mj-lt"/>
              <a:buAutoNum type="arabicPeriod"/>
            </a:pPr>
            <a:r>
              <a:rPr lang="en-US" sz="3200" dirty="0">
                <a:latin typeface="Calibri Light" panose="020F0302020204030204" pitchFamily="34" charset="0"/>
                <a:cs typeface="Calibri Light" panose="020F0302020204030204" pitchFamily="34" charset="0"/>
              </a:rPr>
              <a:t>Gives a sense of belonging</a:t>
            </a:r>
          </a:p>
          <a:p>
            <a:pPr marL="514350" indent="-514350" algn="just">
              <a:buFont typeface="+mj-lt"/>
              <a:buAutoNum type="arabicPeriod"/>
            </a:pPr>
            <a:r>
              <a:rPr lang="en-US" sz="3200" dirty="0">
                <a:latin typeface="Calibri Light" panose="020F0302020204030204" pitchFamily="34" charset="0"/>
                <a:cs typeface="Calibri Light" panose="020F0302020204030204" pitchFamily="34" charset="0"/>
              </a:rPr>
              <a:t>Keeps us all up to date with latest news (curriculum lag – feedback from employers)</a:t>
            </a:r>
          </a:p>
          <a:p>
            <a:pPr marL="514350" indent="-514350" algn="just">
              <a:buFont typeface="+mj-lt"/>
              <a:buAutoNum type="arabicPeriod"/>
            </a:pPr>
            <a:r>
              <a:rPr lang="en-US" sz="3200" dirty="0">
                <a:latin typeface="Calibri Light" panose="020F0302020204030204" pitchFamily="34" charset="0"/>
                <a:cs typeface="Calibri Light" panose="020F0302020204030204" pitchFamily="34" charset="0"/>
              </a:rPr>
              <a:t>Inspiration by seeing success of others </a:t>
            </a:r>
          </a:p>
          <a:p>
            <a:pPr marL="514350" indent="-514350" algn="just">
              <a:buFont typeface="+mj-lt"/>
              <a:buAutoNum type="arabicPeriod"/>
            </a:pPr>
            <a:r>
              <a:rPr lang="en-US" sz="3200" dirty="0">
                <a:latin typeface="Calibri Light" panose="020F0302020204030204" pitchFamily="34" charset="0"/>
                <a:cs typeface="Calibri Light" panose="020F0302020204030204" pitchFamily="34" charset="0"/>
              </a:rPr>
              <a:t>Keeps in touch with alumni, friends, family, colleagues</a:t>
            </a:r>
          </a:p>
          <a:p>
            <a:pPr marL="514350" indent="-514350" algn="just">
              <a:buFont typeface="+mj-lt"/>
              <a:buAutoNum type="arabicPeriod"/>
            </a:pPr>
            <a:r>
              <a:rPr lang="en-US" sz="3200" dirty="0">
                <a:latin typeface="Calibri Light" panose="020F0302020204030204" pitchFamily="34" charset="0"/>
                <a:cs typeface="Calibri Light" panose="020F0302020204030204" pitchFamily="34" charset="0"/>
              </a:rPr>
              <a:t>Our students like the approach </a:t>
            </a:r>
          </a:p>
          <a:p>
            <a:pPr marL="514350" indent="-514350" algn="just">
              <a:buFont typeface="+mj-lt"/>
              <a:buAutoNum type="arabicPeriod"/>
            </a:pPr>
            <a:r>
              <a:rPr lang="en-US" sz="3200" dirty="0">
                <a:latin typeface="Calibri Light" panose="020F0302020204030204" pitchFamily="34" charset="0"/>
                <a:cs typeface="Calibri Light" panose="020F0302020204030204" pitchFamily="34" charset="0"/>
              </a:rPr>
              <a:t>Our faculty employment adviser notes </a:t>
            </a:r>
            <a:r>
              <a:rPr lang="en-US" sz="3200" i="1" dirty="0">
                <a:latin typeface="Calibri Light" panose="020F0302020204030204" pitchFamily="34" charset="0"/>
                <a:cs typeface="Calibri Light" panose="020F0302020204030204" pitchFamily="34" charset="0"/>
              </a:rPr>
              <a:t>“…a sense of community which is unrivalled in other academic schools is also evident and fostered by the work of the Forensic society and the extracurricular visits organised for students”</a:t>
            </a:r>
            <a:r>
              <a:rPr lang="en-US" sz="3200" dirty="0">
                <a:latin typeface="Calibri Light" panose="020F0302020204030204" pitchFamily="34" charset="0"/>
                <a:cs typeface="Calibri Light" panose="020F0302020204030204" pitchFamily="34" charset="0"/>
              </a:rPr>
              <a:t>.</a:t>
            </a:r>
          </a:p>
          <a:p>
            <a:endParaRPr lang="en-US"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02081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93EB-C494-ED4B-8EAA-F3FEFFF75204}"/>
              </a:ext>
            </a:extLst>
          </p:cNvPr>
          <p:cNvSpPr>
            <a:spLocks noGrp="1"/>
          </p:cNvSpPr>
          <p:nvPr>
            <p:ph type="title"/>
          </p:nvPr>
        </p:nvSpPr>
        <p:spPr>
          <a:xfrm>
            <a:off x="838200" y="186728"/>
            <a:ext cx="10515600" cy="1325563"/>
          </a:xfrm>
        </p:spPr>
        <p:txBody>
          <a:bodyPr/>
          <a:lstStyle/>
          <a:p>
            <a:r>
              <a:rPr lang="en-US" dirty="0"/>
              <a:t>Make it enjoyable</a:t>
            </a:r>
          </a:p>
        </p:txBody>
      </p:sp>
      <p:sp>
        <p:nvSpPr>
          <p:cNvPr id="3" name="Content Placeholder 2">
            <a:extLst>
              <a:ext uri="{FF2B5EF4-FFF2-40B4-BE49-F238E27FC236}">
                <a16:creationId xmlns:a16="http://schemas.microsoft.com/office/drawing/2014/main" id="{A984D1A2-3433-0848-8F1D-AA1FB2A3F1A5}"/>
              </a:ext>
            </a:extLst>
          </p:cNvPr>
          <p:cNvSpPr>
            <a:spLocks noGrp="1"/>
          </p:cNvSpPr>
          <p:nvPr>
            <p:ph idx="1"/>
          </p:nvPr>
        </p:nvSpPr>
        <p:spPr>
          <a:xfrm>
            <a:off x="838200" y="1301625"/>
            <a:ext cx="11132127" cy="4833945"/>
          </a:xfrm>
        </p:spPr>
        <p:txBody>
          <a:bodyPr/>
          <a:lstStyle/>
          <a:p>
            <a:pPr marL="0" indent="0">
              <a:buNone/>
            </a:pPr>
            <a:r>
              <a:rPr lang="en-US" dirty="0">
                <a:latin typeface="+mj-lt"/>
              </a:rPr>
              <a:t>University can seem a long slog so</a:t>
            </a:r>
          </a:p>
          <a:p>
            <a:pPr marL="0" indent="0">
              <a:buNone/>
            </a:pPr>
            <a:r>
              <a:rPr lang="en-US" dirty="0">
                <a:solidFill>
                  <a:srgbClr val="FF0000"/>
                </a:solidFill>
                <a:latin typeface="+mj-lt"/>
              </a:rPr>
              <a:t>Office ‘hour’ – vs WhatsApp contact?</a:t>
            </a:r>
          </a:p>
        </p:txBody>
      </p:sp>
      <p:sp>
        <p:nvSpPr>
          <p:cNvPr id="4" name="Rectangle 2">
            <a:extLst>
              <a:ext uri="{FF2B5EF4-FFF2-40B4-BE49-F238E27FC236}">
                <a16:creationId xmlns:a16="http://schemas.microsoft.com/office/drawing/2014/main" id="{3FF81538-DFA1-974D-AC8C-DFD9E51F5B8F}"/>
              </a:ext>
            </a:extLst>
          </p:cNvPr>
          <p:cNvSpPr>
            <a:spLocks noChangeArrowheads="1"/>
          </p:cNvSpPr>
          <p:nvPr/>
        </p:nvSpPr>
        <p:spPr bwMode="auto">
          <a:xfrm>
            <a:off x="1302328" y="14408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4">
            <a:extLst>
              <a:ext uri="{FF2B5EF4-FFF2-40B4-BE49-F238E27FC236}">
                <a16:creationId xmlns:a16="http://schemas.microsoft.com/office/drawing/2014/main" id="{403060A7-6123-8946-BF4B-510A81298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2" y="2433771"/>
            <a:ext cx="2466109" cy="1850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5C6C3742-2F84-B449-A235-5BF941D91FC1}"/>
              </a:ext>
            </a:extLst>
          </p:cNvPr>
          <p:cNvGraphicFramePr/>
          <p:nvPr>
            <p:extLst>
              <p:ext uri="{D42A27DB-BD31-4B8C-83A1-F6EECF244321}">
                <p14:modId xmlns:p14="http://schemas.microsoft.com/office/powerpoint/2010/main" val="345537640"/>
              </p:ext>
            </p:extLst>
          </p:nvPr>
        </p:nvGraphicFramePr>
        <p:xfrm>
          <a:off x="2743200" y="186730"/>
          <a:ext cx="15156873" cy="648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C80BC77-DF97-A84F-8CBD-7A312834EEF6}"/>
              </a:ext>
            </a:extLst>
          </p:cNvPr>
          <p:cNvPicPr>
            <a:picLocks noChangeAspect="1"/>
          </p:cNvPicPr>
          <p:nvPr/>
        </p:nvPicPr>
        <p:blipFill>
          <a:blip r:embed="rId8"/>
          <a:stretch>
            <a:fillRect/>
          </a:stretch>
        </p:blipFill>
        <p:spPr>
          <a:xfrm>
            <a:off x="3422071" y="2433770"/>
            <a:ext cx="2467866" cy="1850900"/>
          </a:xfrm>
          <a:prstGeom prst="rect">
            <a:avLst/>
          </a:prstGeom>
        </p:spPr>
      </p:pic>
      <p:pic>
        <p:nvPicPr>
          <p:cNvPr id="10" name="Picture 9">
            <a:extLst>
              <a:ext uri="{FF2B5EF4-FFF2-40B4-BE49-F238E27FC236}">
                <a16:creationId xmlns:a16="http://schemas.microsoft.com/office/drawing/2014/main" id="{A6153DF0-59B5-AB46-8036-0F7EEC44CC7B}"/>
              </a:ext>
            </a:extLst>
          </p:cNvPr>
          <p:cNvPicPr>
            <a:picLocks noChangeAspect="1"/>
          </p:cNvPicPr>
          <p:nvPr/>
        </p:nvPicPr>
        <p:blipFill>
          <a:blip r:embed="rId9"/>
          <a:stretch>
            <a:fillRect/>
          </a:stretch>
        </p:blipFill>
        <p:spPr>
          <a:xfrm>
            <a:off x="5889937" y="2433769"/>
            <a:ext cx="2478190" cy="1850900"/>
          </a:xfrm>
          <a:prstGeom prst="rect">
            <a:avLst/>
          </a:prstGeom>
        </p:spPr>
      </p:pic>
      <p:pic>
        <p:nvPicPr>
          <p:cNvPr id="12" name="Picture 11">
            <a:extLst>
              <a:ext uri="{FF2B5EF4-FFF2-40B4-BE49-F238E27FC236}">
                <a16:creationId xmlns:a16="http://schemas.microsoft.com/office/drawing/2014/main" id="{9F0D18A8-D017-B94E-B18C-9E8238D5866A}"/>
              </a:ext>
            </a:extLst>
          </p:cNvPr>
          <p:cNvPicPr>
            <a:picLocks noChangeAspect="1"/>
          </p:cNvPicPr>
          <p:nvPr/>
        </p:nvPicPr>
        <p:blipFill>
          <a:blip r:embed="rId10"/>
          <a:stretch>
            <a:fillRect/>
          </a:stretch>
        </p:blipFill>
        <p:spPr>
          <a:xfrm>
            <a:off x="954204" y="4284669"/>
            <a:ext cx="2467868" cy="1850901"/>
          </a:xfrm>
          <a:prstGeom prst="rect">
            <a:avLst/>
          </a:prstGeom>
        </p:spPr>
      </p:pic>
      <p:pic>
        <p:nvPicPr>
          <p:cNvPr id="14" name="Picture 13">
            <a:extLst>
              <a:ext uri="{FF2B5EF4-FFF2-40B4-BE49-F238E27FC236}">
                <a16:creationId xmlns:a16="http://schemas.microsoft.com/office/drawing/2014/main" id="{B8934F61-D145-CC4E-936E-A349AA44D4BE}"/>
              </a:ext>
            </a:extLst>
          </p:cNvPr>
          <p:cNvPicPr>
            <a:picLocks noChangeAspect="1"/>
          </p:cNvPicPr>
          <p:nvPr/>
        </p:nvPicPr>
        <p:blipFill>
          <a:blip r:embed="rId11"/>
          <a:stretch>
            <a:fillRect/>
          </a:stretch>
        </p:blipFill>
        <p:spPr>
          <a:xfrm>
            <a:off x="3422071" y="4292411"/>
            <a:ext cx="2467867" cy="1850900"/>
          </a:xfrm>
          <a:prstGeom prst="rect">
            <a:avLst/>
          </a:prstGeom>
        </p:spPr>
      </p:pic>
      <p:pic>
        <p:nvPicPr>
          <p:cNvPr id="16" name="Picture 15">
            <a:extLst>
              <a:ext uri="{FF2B5EF4-FFF2-40B4-BE49-F238E27FC236}">
                <a16:creationId xmlns:a16="http://schemas.microsoft.com/office/drawing/2014/main" id="{2E5FE176-C187-0B4C-92F0-F75CD2C1B126}"/>
              </a:ext>
            </a:extLst>
          </p:cNvPr>
          <p:cNvPicPr>
            <a:picLocks noChangeAspect="1"/>
          </p:cNvPicPr>
          <p:nvPr/>
        </p:nvPicPr>
        <p:blipFill>
          <a:blip r:embed="rId12"/>
          <a:stretch>
            <a:fillRect/>
          </a:stretch>
        </p:blipFill>
        <p:spPr>
          <a:xfrm>
            <a:off x="5889937" y="4292411"/>
            <a:ext cx="2478190" cy="1858642"/>
          </a:xfrm>
          <a:prstGeom prst="rect">
            <a:avLst/>
          </a:prstGeom>
          <a:ln w="9525">
            <a:solidFill>
              <a:schemeClr val="tx1"/>
            </a:solidFill>
          </a:ln>
        </p:spPr>
      </p:pic>
    </p:spTree>
    <p:extLst>
      <p:ext uri="{BB962C8B-B14F-4D97-AF65-F5344CB8AC3E}">
        <p14:creationId xmlns:p14="http://schemas.microsoft.com/office/powerpoint/2010/main" val="4101369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EDE7-37F7-7C4D-981D-C3E057F1A128}"/>
              </a:ext>
            </a:extLst>
          </p:cNvPr>
          <p:cNvSpPr>
            <a:spLocks noGrp="1"/>
          </p:cNvSpPr>
          <p:nvPr>
            <p:ph type="title"/>
          </p:nvPr>
        </p:nvSpPr>
        <p:spPr>
          <a:xfrm>
            <a:off x="460828" y="103641"/>
            <a:ext cx="10515600" cy="1325563"/>
          </a:xfrm>
        </p:spPr>
        <p:txBody>
          <a:bodyPr/>
          <a:lstStyle/>
          <a:p>
            <a:r>
              <a:rPr lang="en-US" dirty="0"/>
              <a:t>Students society</a:t>
            </a:r>
          </a:p>
        </p:txBody>
      </p:sp>
      <p:sp>
        <p:nvSpPr>
          <p:cNvPr id="3" name="Content Placeholder 2">
            <a:extLst>
              <a:ext uri="{FF2B5EF4-FFF2-40B4-BE49-F238E27FC236}">
                <a16:creationId xmlns:a16="http://schemas.microsoft.com/office/drawing/2014/main" id="{1C0DCB34-252F-A54B-A5B8-73F9FD3CD885}"/>
              </a:ext>
            </a:extLst>
          </p:cNvPr>
          <p:cNvSpPr>
            <a:spLocks noGrp="1"/>
          </p:cNvSpPr>
          <p:nvPr>
            <p:ph idx="1"/>
          </p:nvPr>
        </p:nvSpPr>
        <p:spPr>
          <a:xfrm>
            <a:off x="748540" y="1253331"/>
            <a:ext cx="10515600" cy="4351338"/>
          </a:xfrm>
        </p:spPr>
        <p:txBody>
          <a:bodyPr/>
          <a:lstStyle/>
          <a:p>
            <a:pPr marL="514350" indent="-514350">
              <a:buFont typeface="+mj-lt"/>
              <a:buAutoNum type="arabicPeriod"/>
            </a:pPr>
            <a:r>
              <a:rPr lang="en-US" dirty="0">
                <a:latin typeface="Calibri Light" panose="020F0302020204030204" pitchFamily="34" charset="0"/>
                <a:cs typeface="Calibri Light" panose="020F0302020204030204" pitchFamily="34" charset="0"/>
              </a:rPr>
              <a:t>Owned by the students (first and foremost)</a:t>
            </a:r>
          </a:p>
          <a:p>
            <a:pPr marL="514350" indent="-514350">
              <a:buFont typeface="+mj-lt"/>
              <a:buAutoNum type="arabicPeriod"/>
            </a:pPr>
            <a:r>
              <a:rPr lang="en-US" dirty="0">
                <a:latin typeface="Calibri Light" panose="020F0302020204030204" pitchFamily="34" charset="0"/>
                <a:cs typeface="Calibri Light" panose="020F0302020204030204" pitchFamily="34" charset="0"/>
              </a:rPr>
              <a:t>They need our support to help them succeed.</a:t>
            </a:r>
          </a:p>
        </p:txBody>
      </p:sp>
      <p:pic>
        <p:nvPicPr>
          <p:cNvPr id="7" name="Picture 6">
            <a:extLst>
              <a:ext uri="{FF2B5EF4-FFF2-40B4-BE49-F238E27FC236}">
                <a16:creationId xmlns:a16="http://schemas.microsoft.com/office/drawing/2014/main" id="{6F19A219-4FB0-5748-9A66-39AAF7E2F6EF}"/>
              </a:ext>
            </a:extLst>
          </p:cNvPr>
          <p:cNvPicPr>
            <a:picLocks noChangeAspect="1"/>
          </p:cNvPicPr>
          <p:nvPr/>
        </p:nvPicPr>
        <p:blipFill>
          <a:blip r:embed="rId2"/>
          <a:stretch>
            <a:fillRect/>
          </a:stretch>
        </p:blipFill>
        <p:spPr>
          <a:xfrm>
            <a:off x="3129492" y="2457679"/>
            <a:ext cx="2868234" cy="2151175"/>
          </a:xfrm>
          <a:prstGeom prst="rect">
            <a:avLst/>
          </a:prstGeom>
        </p:spPr>
      </p:pic>
      <p:pic>
        <p:nvPicPr>
          <p:cNvPr id="9" name="Picture 8">
            <a:extLst>
              <a:ext uri="{FF2B5EF4-FFF2-40B4-BE49-F238E27FC236}">
                <a16:creationId xmlns:a16="http://schemas.microsoft.com/office/drawing/2014/main" id="{EAC91E7A-92AB-3242-81CB-F9A73DB7C49A}"/>
              </a:ext>
            </a:extLst>
          </p:cNvPr>
          <p:cNvPicPr>
            <a:picLocks noChangeAspect="1"/>
          </p:cNvPicPr>
          <p:nvPr/>
        </p:nvPicPr>
        <p:blipFill>
          <a:blip r:embed="rId3"/>
          <a:stretch>
            <a:fillRect/>
          </a:stretch>
        </p:blipFill>
        <p:spPr>
          <a:xfrm>
            <a:off x="252642" y="2457679"/>
            <a:ext cx="2868234" cy="2151175"/>
          </a:xfrm>
          <a:prstGeom prst="rect">
            <a:avLst/>
          </a:prstGeom>
        </p:spPr>
      </p:pic>
      <p:pic>
        <p:nvPicPr>
          <p:cNvPr id="11" name="Picture 10">
            <a:extLst>
              <a:ext uri="{FF2B5EF4-FFF2-40B4-BE49-F238E27FC236}">
                <a16:creationId xmlns:a16="http://schemas.microsoft.com/office/drawing/2014/main" id="{2FA0D18F-2359-D045-B8F0-88698584069E}"/>
              </a:ext>
            </a:extLst>
          </p:cNvPr>
          <p:cNvPicPr>
            <a:picLocks noChangeAspect="1"/>
          </p:cNvPicPr>
          <p:nvPr/>
        </p:nvPicPr>
        <p:blipFill>
          <a:blip r:embed="rId4"/>
          <a:stretch>
            <a:fillRect/>
          </a:stretch>
        </p:blipFill>
        <p:spPr>
          <a:xfrm>
            <a:off x="5997725" y="2457678"/>
            <a:ext cx="2868233" cy="2151175"/>
          </a:xfrm>
          <a:prstGeom prst="rect">
            <a:avLst/>
          </a:prstGeom>
        </p:spPr>
      </p:pic>
      <p:pic>
        <p:nvPicPr>
          <p:cNvPr id="13" name="Picture 12">
            <a:extLst>
              <a:ext uri="{FF2B5EF4-FFF2-40B4-BE49-F238E27FC236}">
                <a16:creationId xmlns:a16="http://schemas.microsoft.com/office/drawing/2014/main" id="{E4C50D12-2FCB-F64E-BFCC-65A5729F6709}"/>
              </a:ext>
            </a:extLst>
          </p:cNvPr>
          <p:cNvPicPr>
            <a:picLocks noChangeAspect="1"/>
          </p:cNvPicPr>
          <p:nvPr/>
        </p:nvPicPr>
        <p:blipFill>
          <a:blip r:embed="rId5"/>
          <a:stretch>
            <a:fillRect/>
          </a:stretch>
        </p:blipFill>
        <p:spPr>
          <a:xfrm>
            <a:off x="244028" y="4608853"/>
            <a:ext cx="2868233" cy="2151175"/>
          </a:xfrm>
          <a:prstGeom prst="rect">
            <a:avLst/>
          </a:prstGeom>
        </p:spPr>
      </p:pic>
      <p:pic>
        <p:nvPicPr>
          <p:cNvPr id="15" name="Picture 14">
            <a:extLst>
              <a:ext uri="{FF2B5EF4-FFF2-40B4-BE49-F238E27FC236}">
                <a16:creationId xmlns:a16="http://schemas.microsoft.com/office/drawing/2014/main" id="{FA671F1C-8EAA-0342-AE8E-010E03852669}"/>
              </a:ext>
            </a:extLst>
          </p:cNvPr>
          <p:cNvPicPr>
            <a:picLocks noChangeAspect="1"/>
          </p:cNvPicPr>
          <p:nvPr/>
        </p:nvPicPr>
        <p:blipFill>
          <a:blip r:embed="rId6"/>
          <a:stretch>
            <a:fillRect/>
          </a:stretch>
        </p:blipFill>
        <p:spPr>
          <a:xfrm>
            <a:off x="8891803" y="2457677"/>
            <a:ext cx="2868235" cy="2151176"/>
          </a:xfrm>
          <a:prstGeom prst="rect">
            <a:avLst/>
          </a:prstGeom>
        </p:spPr>
      </p:pic>
      <p:pic>
        <p:nvPicPr>
          <p:cNvPr id="17" name="Picture 16">
            <a:extLst>
              <a:ext uri="{FF2B5EF4-FFF2-40B4-BE49-F238E27FC236}">
                <a16:creationId xmlns:a16="http://schemas.microsoft.com/office/drawing/2014/main" id="{4D3C1BF5-F76E-6D48-BDF5-8BC2B7F83853}"/>
              </a:ext>
            </a:extLst>
          </p:cNvPr>
          <p:cNvPicPr>
            <a:picLocks noChangeAspect="1"/>
          </p:cNvPicPr>
          <p:nvPr/>
        </p:nvPicPr>
        <p:blipFill>
          <a:blip r:embed="rId7"/>
          <a:stretch>
            <a:fillRect/>
          </a:stretch>
        </p:blipFill>
        <p:spPr>
          <a:xfrm>
            <a:off x="3112262" y="4608853"/>
            <a:ext cx="2902692" cy="2177019"/>
          </a:xfrm>
          <a:prstGeom prst="rect">
            <a:avLst/>
          </a:prstGeom>
        </p:spPr>
      </p:pic>
      <p:sp>
        <p:nvSpPr>
          <p:cNvPr id="18" name="TextBox 17">
            <a:extLst>
              <a:ext uri="{FF2B5EF4-FFF2-40B4-BE49-F238E27FC236}">
                <a16:creationId xmlns:a16="http://schemas.microsoft.com/office/drawing/2014/main" id="{78D15C4A-19E5-244E-AE14-E88D65AF0D17}"/>
              </a:ext>
            </a:extLst>
          </p:cNvPr>
          <p:cNvSpPr txBox="1"/>
          <p:nvPr/>
        </p:nvSpPr>
        <p:spPr>
          <a:xfrm>
            <a:off x="5997725" y="4618763"/>
            <a:ext cx="5762312" cy="2131353"/>
          </a:xfrm>
          <a:prstGeom prst="rect">
            <a:avLst/>
          </a:prstGeom>
          <a:solidFill>
            <a:schemeClr val="accent2"/>
          </a:solidFill>
        </p:spPr>
        <p:txBody>
          <a:bodyPr wrap="square" rtlCol="0">
            <a:spAutoFit/>
          </a:bodyPr>
          <a:lstStyle/>
          <a:p>
            <a:r>
              <a:rPr lang="en-US" sz="2650" b="1" dirty="0">
                <a:solidFill>
                  <a:srgbClr val="002060"/>
                </a:solidFill>
                <a:latin typeface="Calibri Light" panose="020F0302020204030204" pitchFamily="34" charset="0"/>
                <a:cs typeface="Calibri Light" panose="020F0302020204030204" pitchFamily="34" charset="0"/>
              </a:rPr>
              <a:t>Get involved and help</a:t>
            </a:r>
          </a:p>
          <a:p>
            <a:r>
              <a:rPr lang="en-US" sz="2650" dirty="0">
                <a:latin typeface="Calibri Light" panose="020F0302020204030204" pitchFamily="34" charset="0"/>
                <a:cs typeface="Calibri Light" panose="020F0302020204030204" pitchFamily="34" charset="0"/>
              </a:rPr>
              <a:t>Regular weekly events/talks/visits</a:t>
            </a:r>
          </a:p>
          <a:p>
            <a:r>
              <a:rPr lang="en-US" sz="2650" dirty="0">
                <a:latin typeface="Calibri Light" panose="020F0302020204030204" pitchFamily="34" charset="0"/>
                <a:cs typeface="Calibri Light" panose="020F0302020204030204" pitchFamily="34" charset="0"/>
              </a:rPr>
              <a:t>One or two flagship events each year</a:t>
            </a:r>
          </a:p>
          <a:p>
            <a:r>
              <a:rPr lang="en-US" sz="2650" dirty="0">
                <a:latin typeface="Calibri Light" panose="020F0302020204030204" pitchFamily="34" charset="0"/>
                <a:cs typeface="Calibri Light" panose="020F0302020204030204" pitchFamily="34" charset="0"/>
              </a:rPr>
              <a:t>Use your contacts to help set up events</a:t>
            </a:r>
          </a:p>
          <a:p>
            <a:r>
              <a:rPr lang="en-US" sz="2650" dirty="0">
                <a:latin typeface="Calibri Light" panose="020F0302020204030204" pitchFamily="34" charset="0"/>
                <a:cs typeface="Calibri Light" panose="020F0302020204030204" pitchFamily="34" charset="0"/>
              </a:rPr>
              <a:t>Key to building the community</a:t>
            </a:r>
          </a:p>
        </p:txBody>
      </p:sp>
    </p:spTree>
    <p:extLst>
      <p:ext uri="{BB962C8B-B14F-4D97-AF65-F5344CB8AC3E}">
        <p14:creationId xmlns:p14="http://schemas.microsoft.com/office/powerpoint/2010/main" val="1755433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FA1-D49A-024B-9D72-79C3CC219838}"/>
              </a:ext>
            </a:extLst>
          </p:cNvPr>
          <p:cNvSpPr>
            <a:spLocks noGrp="1"/>
          </p:cNvSpPr>
          <p:nvPr>
            <p:ph type="title"/>
          </p:nvPr>
        </p:nvSpPr>
        <p:spPr/>
        <p:txBody>
          <a:bodyPr/>
          <a:lstStyle/>
          <a:p>
            <a:r>
              <a:rPr lang="en-US" dirty="0"/>
              <a:t>Students society</a:t>
            </a:r>
          </a:p>
        </p:txBody>
      </p:sp>
      <p:sp>
        <p:nvSpPr>
          <p:cNvPr id="3" name="Content Placeholder 2">
            <a:extLst>
              <a:ext uri="{FF2B5EF4-FFF2-40B4-BE49-F238E27FC236}">
                <a16:creationId xmlns:a16="http://schemas.microsoft.com/office/drawing/2014/main" id="{283F6D43-9A9C-D646-8640-749B41BF95BE}"/>
              </a:ext>
            </a:extLst>
          </p:cNvPr>
          <p:cNvSpPr>
            <a:spLocks noGrp="1"/>
          </p:cNvSpPr>
          <p:nvPr>
            <p:ph idx="1"/>
          </p:nvPr>
        </p:nvSpPr>
        <p:spPr>
          <a:xfrm>
            <a:off x="838200" y="1596819"/>
            <a:ext cx="10515600" cy="4351338"/>
          </a:xfrm>
        </p:spPr>
        <p:txBody>
          <a:bodyPr>
            <a:normAutofit/>
          </a:bodyPr>
          <a:lstStyle/>
          <a:p>
            <a:pPr marL="0" indent="0">
              <a:buNone/>
            </a:pPr>
            <a:r>
              <a:rPr lang="en-US" sz="3600" dirty="0">
                <a:latin typeface="+mj-lt"/>
              </a:rPr>
              <a:t>Active social media page </a:t>
            </a:r>
            <a:r>
              <a:rPr lang="en-US" sz="3600" dirty="0">
                <a:latin typeface="+mj-lt"/>
                <a:hlinkClick r:id="rId2"/>
              </a:rPr>
              <a:t>(look at their photos here) </a:t>
            </a:r>
            <a:endParaRPr lang="en-US" sz="3600" dirty="0">
              <a:latin typeface="+mj-lt"/>
            </a:endParaRPr>
          </a:p>
        </p:txBody>
      </p:sp>
      <p:pic>
        <p:nvPicPr>
          <p:cNvPr id="5" name="Picture 4">
            <a:extLst>
              <a:ext uri="{FF2B5EF4-FFF2-40B4-BE49-F238E27FC236}">
                <a16:creationId xmlns:a16="http://schemas.microsoft.com/office/drawing/2014/main" id="{5A33D907-8453-DE45-B6EE-338D48E18689}"/>
              </a:ext>
            </a:extLst>
          </p:cNvPr>
          <p:cNvPicPr>
            <a:picLocks noChangeAspect="1"/>
          </p:cNvPicPr>
          <p:nvPr/>
        </p:nvPicPr>
        <p:blipFill>
          <a:blip r:embed="rId3"/>
          <a:stretch>
            <a:fillRect/>
          </a:stretch>
        </p:blipFill>
        <p:spPr>
          <a:xfrm>
            <a:off x="3112655" y="2705678"/>
            <a:ext cx="4601059" cy="2857500"/>
          </a:xfrm>
          <a:prstGeom prst="rect">
            <a:avLst/>
          </a:prstGeom>
        </p:spPr>
      </p:pic>
      <p:pic>
        <p:nvPicPr>
          <p:cNvPr id="7" name="Picture 6">
            <a:extLst>
              <a:ext uri="{FF2B5EF4-FFF2-40B4-BE49-F238E27FC236}">
                <a16:creationId xmlns:a16="http://schemas.microsoft.com/office/drawing/2014/main" id="{FA090567-CBB1-B741-9F96-5CEFB1C46904}"/>
              </a:ext>
            </a:extLst>
          </p:cNvPr>
          <p:cNvPicPr>
            <a:picLocks noChangeAspect="1"/>
          </p:cNvPicPr>
          <p:nvPr/>
        </p:nvPicPr>
        <p:blipFill>
          <a:blip r:embed="rId4"/>
          <a:stretch>
            <a:fillRect/>
          </a:stretch>
        </p:blipFill>
        <p:spPr>
          <a:xfrm>
            <a:off x="267855" y="2705678"/>
            <a:ext cx="2844800" cy="2857500"/>
          </a:xfrm>
          <a:prstGeom prst="rect">
            <a:avLst/>
          </a:prstGeom>
        </p:spPr>
      </p:pic>
      <p:pic>
        <p:nvPicPr>
          <p:cNvPr id="9" name="Picture 8">
            <a:extLst>
              <a:ext uri="{FF2B5EF4-FFF2-40B4-BE49-F238E27FC236}">
                <a16:creationId xmlns:a16="http://schemas.microsoft.com/office/drawing/2014/main" id="{1C6F5F3F-A14B-BB4F-90EB-6DE0142317C6}"/>
              </a:ext>
            </a:extLst>
          </p:cNvPr>
          <p:cNvPicPr>
            <a:picLocks noChangeAspect="1"/>
          </p:cNvPicPr>
          <p:nvPr/>
        </p:nvPicPr>
        <p:blipFill>
          <a:blip r:embed="rId5"/>
          <a:stretch>
            <a:fillRect/>
          </a:stretch>
        </p:blipFill>
        <p:spPr>
          <a:xfrm>
            <a:off x="6836706" y="2705678"/>
            <a:ext cx="4977953" cy="2857500"/>
          </a:xfrm>
          <a:prstGeom prst="rect">
            <a:avLst/>
          </a:prstGeom>
        </p:spPr>
      </p:pic>
      <p:sp>
        <p:nvSpPr>
          <p:cNvPr id="10" name="TextBox 9">
            <a:extLst>
              <a:ext uri="{FF2B5EF4-FFF2-40B4-BE49-F238E27FC236}">
                <a16:creationId xmlns:a16="http://schemas.microsoft.com/office/drawing/2014/main" id="{EAF13B8C-8E45-8241-8184-037D6D6EDF85}"/>
              </a:ext>
            </a:extLst>
          </p:cNvPr>
          <p:cNvSpPr txBox="1"/>
          <p:nvPr/>
        </p:nvSpPr>
        <p:spPr>
          <a:xfrm>
            <a:off x="267855" y="5763491"/>
            <a:ext cx="11546804" cy="538609"/>
          </a:xfrm>
          <a:prstGeom prst="rect">
            <a:avLst/>
          </a:prstGeom>
          <a:solidFill>
            <a:schemeClr val="accent2"/>
          </a:solidFill>
        </p:spPr>
        <p:txBody>
          <a:bodyPr wrap="square" rtlCol="0">
            <a:spAutoFit/>
          </a:bodyPr>
          <a:lstStyle/>
          <a:p>
            <a:pPr algn="ctr"/>
            <a:r>
              <a:rPr lang="en-US" sz="2900" dirty="0">
                <a:latin typeface="Calibri Light" panose="020F0302020204030204" pitchFamily="34" charset="0"/>
                <a:cs typeface="Calibri Light" panose="020F0302020204030204" pitchFamily="34" charset="0"/>
              </a:rPr>
              <a:t>Get involved with them REALLY – it helps to get to know them as individuals</a:t>
            </a:r>
          </a:p>
        </p:txBody>
      </p:sp>
    </p:spTree>
    <p:extLst>
      <p:ext uri="{BB962C8B-B14F-4D97-AF65-F5344CB8AC3E}">
        <p14:creationId xmlns:p14="http://schemas.microsoft.com/office/powerpoint/2010/main" val="471263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7A7F-0DA0-514F-8588-DB13A68A2302}"/>
              </a:ext>
            </a:extLst>
          </p:cNvPr>
          <p:cNvSpPr>
            <a:spLocks noGrp="1"/>
          </p:cNvSpPr>
          <p:nvPr>
            <p:ph type="title"/>
          </p:nvPr>
        </p:nvSpPr>
        <p:spPr>
          <a:xfrm>
            <a:off x="838200" y="143452"/>
            <a:ext cx="10515600" cy="1325563"/>
          </a:xfrm>
        </p:spPr>
        <p:txBody>
          <a:bodyPr/>
          <a:lstStyle/>
          <a:p>
            <a:r>
              <a:rPr lang="en-US" dirty="0"/>
              <a:t>Jobs</a:t>
            </a:r>
          </a:p>
        </p:txBody>
      </p:sp>
      <p:sp>
        <p:nvSpPr>
          <p:cNvPr id="3" name="Content Placeholder 2">
            <a:extLst>
              <a:ext uri="{FF2B5EF4-FFF2-40B4-BE49-F238E27FC236}">
                <a16:creationId xmlns:a16="http://schemas.microsoft.com/office/drawing/2014/main" id="{EDE9B942-77C2-8942-8463-E746CE7C40D7}"/>
              </a:ext>
            </a:extLst>
          </p:cNvPr>
          <p:cNvSpPr>
            <a:spLocks noGrp="1"/>
          </p:cNvSpPr>
          <p:nvPr>
            <p:ph idx="1"/>
          </p:nvPr>
        </p:nvSpPr>
        <p:spPr>
          <a:xfrm>
            <a:off x="838200" y="1066800"/>
            <a:ext cx="10938164" cy="5135130"/>
          </a:xfrm>
        </p:spPr>
        <p:txBody>
          <a:bodyPr>
            <a:normAutofit/>
          </a:bodyPr>
          <a:lstStyle/>
          <a:p>
            <a:pPr marL="457200" indent="-457200">
              <a:lnSpc>
                <a:spcPct val="120000"/>
              </a:lnSpc>
              <a:buFont typeface="+mj-lt"/>
              <a:buAutoNum type="arabicPeriod"/>
            </a:pPr>
            <a:r>
              <a:rPr lang="en-GB" sz="2500" dirty="0">
                <a:latin typeface="Calibri Light" panose="020F0302020204030204" pitchFamily="34" charset="0"/>
                <a:cs typeface="Calibri Light" panose="020F0302020204030204" pitchFamily="34" charset="0"/>
              </a:rPr>
              <a:t>Daily alert set for jobs specifically in forensic science.</a:t>
            </a:r>
          </a:p>
          <a:p>
            <a:pPr marL="457200" indent="-457200">
              <a:lnSpc>
                <a:spcPct val="120000"/>
              </a:lnSpc>
              <a:buFont typeface="+mj-lt"/>
              <a:buAutoNum type="arabicPeriod"/>
            </a:pPr>
            <a:r>
              <a:rPr lang="en-GB" sz="2500" dirty="0">
                <a:latin typeface="Calibri Light" panose="020F0302020204030204" pitchFamily="34" charset="0"/>
                <a:cs typeface="Calibri Light" panose="020F0302020204030204" pitchFamily="34" charset="0"/>
              </a:rPr>
              <a:t>My </a:t>
            </a:r>
            <a:r>
              <a:rPr lang="en-GB" sz="2500" b="1" dirty="0">
                <a:solidFill>
                  <a:srgbClr val="FF0000"/>
                </a:solidFill>
                <a:latin typeface="Calibri Light" panose="020F0302020204030204" pitchFamily="34" charset="0"/>
                <a:cs typeface="Calibri Light" panose="020F0302020204030204" pitchFamily="34" charset="0"/>
              </a:rPr>
              <a:t>first job of the day/last job at night</a:t>
            </a:r>
            <a:r>
              <a:rPr lang="en-GB" sz="2500" dirty="0">
                <a:latin typeface="Calibri Light" panose="020F0302020204030204" pitchFamily="34" charset="0"/>
                <a:cs typeface="Calibri Light" panose="020F0302020204030204" pitchFamily="34" charset="0"/>
              </a:rPr>
              <a:t> to check these</a:t>
            </a:r>
          </a:p>
          <a:p>
            <a:pPr marL="457200" indent="-457200">
              <a:lnSpc>
                <a:spcPct val="120000"/>
              </a:lnSpc>
              <a:buFont typeface="+mj-lt"/>
              <a:buAutoNum type="arabicPeriod"/>
            </a:pPr>
            <a:r>
              <a:rPr lang="en-GB" sz="2500" dirty="0">
                <a:latin typeface="Calibri Light" panose="020F0302020204030204" pitchFamily="34" charset="0"/>
                <a:cs typeface="Calibri Light" panose="020F0302020204030204" pitchFamily="34" charset="0"/>
              </a:rPr>
              <a:t>Shared in a number of ways </a:t>
            </a:r>
            <a:r>
              <a:rPr lang="en-GB" sz="2500" dirty="0">
                <a:solidFill>
                  <a:srgbClr val="FF0000"/>
                </a:solidFill>
                <a:latin typeface="Calibri Light" panose="020F0302020204030204" pitchFamily="34" charset="0"/>
                <a:cs typeface="Calibri Light" panose="020F0302020204030204" pitchFamily="34" charset="0"/>
              </a:rPr>
              <a:t>(FB page[a]  &amp; Chat Group[b]) </a:t>
            </a:r>
          </a:p>
          <a:p>
            <a:pPr marL="457200" indent="-457200">
              <a:lnSpc>
                <a:spcPct val="120000"/>
              </a:lnSpc>
              <a:buFont typeface="+mj-lt"/>
              <a:buAutoNum type="arabicPeriod"/>
            </a:pPr>
            <a:r>
              <a:rPr lang="en-GB" sz="2500" dirty="0">
                <a:latin typeface="Calibri Light" panose="020F0302020204030204" pitchFamily="34" charset="0"/>
                <a:cs typeface="Calibri Light" panose="020F0302020204030204" pitchFamily="34" charset="0"/>
              </a:rPr>
              <a:t>Several student success this way  </a:t>
            </a:r>
            <a:r>
              <a:rPr lang="en-GB" sz="2500" i="1" dirty="0">
                <a:latin typeface="Calibri Light" panose="020F0302020204030204" pitchFamily="34" charset="0"/>
                <a:cs typeface="Calibri Light" panose="020F0302020204030204" pitchFamily="34" charset="0"/>
              </a:rPr>
              <a:t>“… omg thank you so much! I am definitely going to apply for this”. </a:t>
            </a:r>
            <a:endParaRPr lang="en-US" sz="2500" i="1" dirty="0">
              <a:latin typeface="Calibri Light" panose="020F0302020204030204" pitchFamily="34" charset="0"/>
              <a:cs typeface="Calibri Light" panose="020F0302020204030204" pitchFamily="34" charset="0"/>
            </a:endParaRPr>
          </a:p>
        </p:txBody>
      </p:sp>
      <p:graphicFrame>
        <p:nvGraphicFramePr>
          <p:cNvPr id="9" name="Table 9">
            <a:extLst>
              <a:ext uri="{FF2B5EF4-FFF2-40B4-BE49-F238E27FC236}">
                <a16:creationId xmlns:a16="http://schemas.microsoft.com/office/drawing/2014/main" id="{EF3C2EEB-687A-F846-9D36-92BE2DC47D2E}"/>
              </a:ext>
            </a:extLst>
          </p:cNvPr>
          <p:cNvGraphicFramePr>
            <a:graphicFrameLocks noGrp="1"/>
          </p:cNvGraphicFramePr>
          <p:nvPr>
            <p:extLst>
              <p:ext uri="{D42A27DB-BD31-4B8C-83A1-F6EECF244321}">
                <p14:modId xmlns:p14="http://schemas.microsoft.com/office/powerpoint/2010/main" val="170171977"/>
              </p:ext>
            </p:extLst>
          </p:nvPr>
        </p:nvGraphicFramePr>
        <p:xfrm>
          <a:off x="626918" y="3901902"/>
          <a:ext cx="10938164" cy="2773680"/>
        </p:xfrm>
        <a:graphic>
          <a:graphicData uri="http://schemas.openxmlformats.org/drawingml/2006/table">
            <a:tbl>
              <a:tblPr bandRow="1">
                <a:tableStyleId>{93296810-A885-4BE3-A3E7-6D5BEEA58F35}</a:tableStyleId>
              </a:tblPr>
              <a:tblGrid>
                <a:gridCol w="10938164">
                  <a:extLst>
                    <a:ext uri="{9D8B030D-6E8A-4147-A177-3AD203B41FA5}">
                      <a16:colId xmlns:a16="http://schemas.microsoft.com/office/drawing/2014/main" val="26935584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Light" panose="020F0302020204030204" pitchFamily="34" charset="0"/>
                          <a:cs typeface="Calibri Light" panose="020F0302020204030204" pitchFamily="34" charset="0"/>
                        </a:rPr>
                        <a:t>Indeed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660725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Light" panose="020F0302020204030204" pitchFamily="34" charset="0"/>
                          <a:cs typeface="Calibri Light" panose="020F0302020204030204" pitchFamily="34" charset="0"/>
                        </a:rPr>
                        <a:t>Forensic Jobs.com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51001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Light" panose="020F0302020204030204" pitchFamily="34" charset="0"/>
                          <a:cs typeface="Calibri Light" panose="020F0302020204030204" pitchFamily="34" charset="0"/>
                        </a:rPr>
                        <a:t>Jobs Rapido</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54771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Light" panose="020F0302020204030204" pitchFamily="34" charset="0"/>
                          <a:cs typeface="Calibri Light" panose="020F0302020204030204" pitchFamily="34" charset="0"/>
                        </a:rPr>
                        <a:t>Chartered Society of Forensic Sciences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65300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Light" panose="020F0302020204030204" pitchFamily="34" charset="0"/>
                          <a:cs typeface="Calibri Light" panose="020F0302020204030204" pitchFamily="34" charset="0"/>
                        </a:rPr>
                        <a:t>LinkedIn Job Alerts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1700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Light" panose="020F0302020204030204" pitchFamily="34" charset="0"/>
                          <a:cs typeface="Calibri Light" panose="020F0302020204030204" pitchFamily="34" charset="0"/>
                        </a:rPr>
                        <a:t>Reed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2053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Calibri Light" panose="020F0302020204030204" pitchFamily="34" charset="0"/>
                          <a:cs typeface="Calibri Light" panose="020F0302020204030204" pitchFamily="34" charset="0"/>
                        </a:rPr>
                        <a:t>Word of mouth from our alumni and friends working in organisations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80693"/>
                  </a:ext>
                </a:extLst>
              </a:tr>
            </a:tbl>
          </a:graphicData>
        </a:graphic>
      </p:graphicFrame>
      <p:sp>
        <p:nvSpPr>
          <p:cNvPr id="10" name="Rectangle 9">
            <a:extLst>
              <a:ext uri="{FF2B5EF4-FFF2-40B4-BE49-F238E27FC236}">
                <a16:creationId xmlns:a16="http://schemas.microsoft.com/office/drawing/2014/main" id="{9E99E60D-923E-C740-B2A8-F1F6F529EC39}"/>
              </a:ext>
            </a:extLst>
          </p:cNvPr>
          <p:cNvSpPr/>
          <p:nvPr/>
        </p:nvSpPr>
        <p:spPr>
          <a:xfrm>
            <a:off x="8132618" y="4017818"/>
            <a:ext cx="3221182" cy="250767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Calibri Light" panose="020F0302020204030204" pitchFamily="34" charset="0"/>
                <a:cs typeface="Calibri Light" panose="020F0302020204030204" pitchFamily="34" charset="0"/>
              </a:rPr>
              <a:t>Some examples of sources</a:t>
            </a:r>
          </a:p>
          <a:p>
            <a:pPr algn="ctr"/>
            <a:r>
              <a:rPr lang="en-US" sz="2400" dirty="0">
                <a:solidFill>
                  <a:srgbClr val="002060"/>
                </a:solidFill>
                <a:latin typeface="Calibri Light" panose="020F0302020204030204" pitchFamily="34" charset="0"/>
                <a:cs typeface="Calibri Light" panose="020F0302020204030204" pitchFamily="34" charset="0"/>
              </a:rPr>
              <a:t>Chat Group – jobs posted quickly (short deadlines)</a:t>
            </a:r>
          </a:p>
        </p:txBody>
      </p:sp>
    </p:spTree>
    <p:extLst>
      <p:ext uri="{BB962C8B-B14F-4D97-AF65-F5344CB8AC3E}">
        <p14:creationId xmlns:p14="http://schemas.microsoft.com/office/powerpoint/2010/main" val="327005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1E14-169F-A142-A504-A40CA1F481CD}"/>
              </a:ext>
            </a:extLst>
          </p:cNvPr>
          <p:cNvSpPr>
            <a:spLocks noGrp="1"/>
          </p:cNvSpPr>
          <p:nvPr>
            <p:ph type="title"/>
          </p:nvPr>
        </p:nvSpPr>
        <p:spPr/>
        <p:txBody>
          <a:bodyPr/>
          <a:lstStyle/>
          <a:p>
            <a:r>
              <a:rPr lang="en-US" dirty="0"/>
              <a:t>Keeping us ‘current’</a:t>
            </a:r>
          </a:p>
        </p:txBody>
      </p:sp>
      <p:sp>
        <p:nvSpPr>
          <p:cNvPr id="3" name="Content Placeholder 2">
            <a:extLst>
              <a:ext uri="{FF2B5EF4-FFF2-40B4-BE49-F238E27FC236}">
                <a16:creationId xmlns:a16="http://schemas.microsoft.com/office/drawing/2014/main" id="{BAEC622D-816F-BF41-8136-195A976305FE}"/>
              </a:ext>
            </a:extLst>
          </p:cNvPr>
          <p:cNvSpPr>
            <a:spLocks noGrp="1"/>
          </p:cNvSpPr>
          <p:nvPr>
            <p:ph idx="1"/>
          </p:nvPr>
        </p:nvSpPr>
        <p:spPr>
          <a:xfrm>
            <a:off x="838200" y="1431962"/>
            <a:ext cx="11042649" cy="4351338"/>
          </a:xfrm>
        </p:spPr>
        <p:txBody>
          <a:bodyPr/>
          <a:lstStyle/>
          <a:p>
            <a:pPr marL="0" indent="0">
              <a:lnSpc>
                <a:spcPct val="100000"/>
              </a:lnSpc>
              <a:buNone/>
            </a:pPr>
            <a:r>
              <a:rPr lang="en-US" dirty="0">
                <a:latin typeface="Calibri Light" panose="020F0302020204030204" pitchFamily="34" charset="0"/>
                <a:cs typeface="Calibri Light" panose="020F0302020204030204" pitchFamily="34" charset="0"/>
              </a:rPr>
              <a:t>Set up our Forensic Science Facebook Page (&gt; 8years) with 2,530 followers</a:t>
            </a:r>
          </a:p>
        </p:txBody>
      </p:sp>
      <p:pic>
        <p:nvPicPr>
          <p:cNvPr id="4" name="Picture 3">
            <a:extLst>
              <a:ext uri="{FF2B5EF4-FFF2-40B4-BE49-F238E27FC236}">
                <a16:creationId xmlns:a16="http://schemas.microsoft.com/office/drawing/2014/main" id="{866F7D48-19BA-5B42-8EE4-3C23032BD3E6}"/>
              </a:ext>
            </a:extLst>
          </p:cNvPr>
          <p:cNvPicPr>
            <a:picLocks noChangeAspect="1"/>
          </p:cNvPicPr>
          <p:nvPr/>
        </p:nvPicPr>
        <p:blipFill>
          <a:blip r:embed="rId2"/>
          <a:stretch>
            <a:fillRect/>
          </a:stretch>
        </p:blipFill>
        <p:spPr>
          <a:xfrm>
            <a:off x="10529455" y="80568"/>
            <a:ext cx="1351394" cy="1351394"/>
          </a:xfrm>
          <a:prstGeom prst="rect">
            <a:avLst/>
          </a:prstGeom>
        </p:spPr>
      </p:pic>
      <p:sp>
        <p:nvSpPr>
          <p:cNvPr id="5" name="TextBox 4">
            <a:extLst>
              <a:ext uri="{FF2B5EF4-FFF2-40B4-BE49-F238E27FC236}">
                <a16:creationId xmlns:a16="http://schemas.microsoft.com/office/drawing/2014/main" id="{93FB61E0-F494-A845-ABA1-B5FB746A7D62}"/>
              </a:ext>
            </a:extLst>
          </p:cNvPr>
          <p:cNvSpPr txBox="1"/>
          <p:nvPr/>
        </p:nvSpPr>
        <p:spPr>
          <a:xfrm>
            <a:off x="862445" y="2188844"/>
            <a:ext cx="10619510" cy="954107"/>
          </a:xfrm>
          <a:prstGeom prst="rect">
            <a:avLst/>
          </a:prstGeom>
          <a:noFill/>
        </p:spPr>
        <p:txBody>
          <a:bodyPr wrap="square" rtlCol="0">
            <a:spAutoFit/>
          </a:bodyPr>
          <a:lstStyle/>
          <a:p>
            <a:r>
              <a:rPr lang="en-US" sz="2800" dirty="0">
                <a:latin typeface="Calibri Light" panose="020F0302020204030204" pitchFamily="34" charset="0"/>
                <a:cs typeface="Calibri Light" panose="020F0302020204030204" pitchFamily="34" charset="0"/>
              </a:rPr>
              <a:t>Please look, like and follow </a:t>
            </a:r>
            <a:r>
              <a:rPr lang="en-US" sz="2800" dirty="0">
                <a:latin typeface="Calibri Light" panose="020F0302020204030204" pitchFamily="34" charset="0"/>
                <a:cs typeface="Calibri Light" panose="020F0302020204030204" pitchFamily="34" charset="0"/>
                <a:hlinkClick r:id="rId3"/>
              </a:rPr>
              <a:t>(Link here)</a:t>
            </a:r>
            <a:endParaRPr lang="en-US" sz="2800" dirty="0">
              <a:latin typeface="Calibri Light" panose="020F0302020204030204" pitchFamily="34" charset="0"/>
              <a:cs typeface="Calibri Light" panose="020F0302020204030204" pitchFamily="34" charset="0"/>
            </a:endParaRPr>
          </a:p>
          <a:p>
            <a:r>
              <a:rPr lang="en-US" sz="2800" dirty="0">
                <a:latin typeface="Calibri Light" panose="020F0302020204030204" pitchFamily="34" charset="0"/>
                <a:cs typeface="Calibri Light" panose="020F0302020204030204" pitchFamily="34" charset="0"/>
              </a:rPr>
              <a:t>Youll see – I post in the last few weeks alone……..</a:t>
            </a:r>
          </a:p>
        </p:txBody>
      </p:sp>
      <p:graphicFrame>
        <p:nvGraphicFramePr>
          <p:cNvPr id="7" name="Diagram 6">
            <a:extLst>
              <a:ext uri="{FF2B5EF4-FFF2-40B4-BE49-F238E27FC236}">
                <a16:creationId xmlns:a16="http://schemas.microsoft.com/office/drawing/2014/main" id="{8D3859BB-B3B0-CA44-829B-E9E08D1299F2}"/>
              </a:ext>
            </a:extLst>
          </p:cNvPr>
          <p:cNvGraphicFramePr/>
          <p:nvPr>
            <p:extLst>
              <p:ext uri="{D42A27DB-BD31-4B8C-83A1-F6EECF244321}">
                <p14:modId xmlns:p14="http://schemas.microsoft.com/office/powerpoint/2010/main" val="337023720"/>
              </p:ext>
            </p:extLst>
          </p:nvPr>
        </p:nvGraphicFramePr>
        <p:xfrm>
          <a:off x="595746" y="3241964"/>
          <a:ext cx="11152909" cy="3435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2608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B29C924A24014C91AC8CA0B428C3F0" ma:contentTypeVersion="13" ma:contentTypeDescription="Create a new document." ma:contentTypeScope="" ma:versionID="41edb389891b0113f7534eef6db7edef">
  <xsd:schema xmlns:xsd="http://www.w3.org/2001/XMLSchema" xmlns:xs="http://www.w3.org/2001/XMLSchema" xmlns:p="http://schemas.microsoft.com/office/2006/metadata/properties" xmlns:ns3="c1e19784-a614-40da-b560-4146d99c834a" xmlns:ns4="e3837f5b-e5df-4ac0-971e-e6a052aa3e02" targetNamespace="http://schemas.microsoft.com/office/2006/metadata/properties" ma:root="true" ma:fieldsID="1b57e92124524fa3800479c3a938b6eb" ns3:_="" ns4:_="">
    <xsd:import namespace="c1e19784-a614-40da-b560-4146d99c834a"/>
    <xsd:import namespace="e3837f5b-e5df-4ac0-971e-e6a052aa3e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e19784-a614-40da-b560-4146d99c83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837f5b-e5df-4ac0-971e-e6a052aa3e0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8869AD-5C2A-433A-82E8-C47DC03C52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e19784-a614-40da-b560-4146d99c834a"/>
    <ds:schemaRef ds:uri="e3837f5b-e5df-4ac0-971e-e6a052aa3e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726A99-9350-493A-8271-84115E33B285}">
  <ds:schemaRefs>
    <ds:schemaRef ds:uri="http://schemas.microsoft.com/sharepoint/v3/contenttype/forms"/>
  </ds:schemaRefs>
</ds:datastoreItem>
</file>

<file path=customXml/itemProps3.xml><?xml version="1.0" encoding="utf-8"?>
<ds:datastoreItem xmlns:ds="http://schemas.openxmlformats.org/officeDocument/2006/customXml" ds:itemID="{1CC3AEA6-9B33-4367-9067-05CB0BCB940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1535</TotalTime>
  <Words>1056</Words>
  <Application>Microsoft Office PowerPoint</Application>
  <PresentationFormat>Widescreen</PresentationFormat>
  <Paragraphs>128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Creating the forensic community</vt:lpstr>
      <vt:lpstr>Disclaimer</vt:lpstr>
      <vt:lpstr>Where it all began</vt:lpstr>
      <vt:lpstr>How does this benefit</vt:lpstr>
      <vt:lpstr>Make it enjoyable</vt:lpstr>
      <vt:lpstr>Students society</vt:lpstr>
      <vt:lpstr>Students society</vt:lpstr>
      <vt:lpstr>Jobs</vt:lpstr>
      <vt:lpstr>Keeping us ‘current’</vt:lpstr>
      <vt:lpstr>Exploit Twitter</vt:lpstr>
      <vt:lpstr>Some sources of news</vt:lpstr>
      <vt:lpstr>Curriculum fit</vt:lpstr>
      <vt:lpstr>Resources</vt:lpstr>
      <vt:lpstr>Hope that some of this has been of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the forensic community</dc:title>
  <dc:creator>Robert Green</dc:creator>
  <cp:lastModifiedBy>BOLTON-KING Rachel</cp:lastModifiedBy>
  <cp:revision>44</cp:revision>
  <dcterms:created xsi:type="dcterms:W3CDTF">2020-09-11T10:43:26Z</dcterms:created>
  <dcterms:modified xsi:type="dcterms:W3CDTF">2020-09-16T05:56:16Z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0x0101008DB29C924A24014C91AC8CA0B428C3F0</vt:lpwstr>
  </property>
</Properties>
</file>