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81" r:id="rId3"/>
    <p:sldMasterId id="2147483678" r:id="rId4"/>
  </p:sldMasterIdLst>
  <p:notesMasterIdLst>
    <p:notesMasterId r:id="rId17"/>
  </p:notesMasterIdLst>
  <p:sldIdLst>
    <p:sldId id="280" r:id="rId5"/>
    <p:sldId id="282" r:id="rId6"/>
    <p:sldId id="283" r:id="rId7"/>
    <p:sldId id="285" r:id="rId8"/>
    <p:sldId id="284" r:id="rId9"/>
    <p:sldId id="287" r:id="rId10"/>
    <p:sldId id="288" r:id="rId11"/>
    <p:sldId id="289" r:id="rId12"/>
    <p:sldId id="286" r:id="rId13"/>
    <p:sldId id="290" r:id="rId14"/>
    <p:sldId id="291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AD"/>
    <a:srgbClr val="CA2583"/>
    <a:srgbClr val="6C2686"/>
    <a:srgbClr val="F67F21"/>
    <a:srgbClr val="7B704F"/>
    <a:srgbClr val="082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934DC8-E749-4C68-95E0-7E3FC8BC8BB1}" v="21" dt="2021-02-10T20:23:41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843" autoAdjust="0"/>
  </p:normalViewPr>
  <p:slideViewPr>
    <p:cSldViewPr snapToGrid="0" snapToObjects="1">
      <p:cViewPr varScale="1">
        <p:scale>
          <a:sx n="78" d="100"/>
          <a:sy n="78" d="100"/>
        </p:scale>
        <p:origin x="13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54A33-1090-EC4D-8812-6652BA30441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9DF67-0900-1547-96D2-E921F3F76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211571"/>
            <a:ext cx="9144000" cy="1298391"/>
          </a:xfrm>
          <a:prstGeom prst="rect">
            <a:avLst/>
          </a:prstGeom>
        </p:spPr>
        <p:txBody>
          <a:bodyPr anchor="b"/>
          <a:lstStyle>
            <a:lvl1pPr algn="ctr">
              <a:defRPr sz="6000" b="1" i="0" baseline="0">
                <a:latin typeface="arial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69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rgbClr val="F67F2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person/subtitle</a:t>
            </a:r>
          </a:p>
        </p:txBody>
      </p:sp>
    </p:spTree>
    <p:extLst>
      <p:ext uri="{BB962C8B-B14F-4D97-AF65-F5344CB8AC3E}">
        <p14:creationId xmlns:p14="http://schemas.microsoft.com/office/powerpoint/2010/main" val="168814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365551" y="3064532"/>
            <a:ext cx="11536018" cy="73486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baseline="0">
                <a:solidFill>
                  <a:schemeClr val="bg1"/>
                </a:solidFill>
              </a:rPr>
              <a:t>Thank you</a:t>
            </a:r>
            <a:endParaRPr lang="en-US" sz="4400" baseline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9098" y="2030818"/>
            <a:ext cx="11206716" cy="37320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030818"/>
            <a:ext cx="12192000" cy="37320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188149" y="3349256"/>
            <a:ext cx="914400" cy="914400"/>
          </a:xfrm>
          <a:prstGeom prst="rect">
            <a:avLst/>
          </a:prstGeom>
        </p:spPr>
        <p:txBody>
          <a:bodyPr wrap="none" rtlCol="0" anchor="ctr" anchorCtr="0">
            <a:normAutofit/>
          </a:bodyPr>
          <a:lstStyle/>
          <a:p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21365" y="1565341"/>
            <a:ext cx="11536018" cy="734864"/>
          </a:xfrm>
          <a:prstGeom prst="rect">
            <a:avLst/>
          </a:prstGeom>
        </p:spPr>
        <p:txBody>
          <a:bodyPr anchor="b"/>
          <a:lstStyle>
            <a:lvl1pPr algn="l">
              <a:defRPr sz="4000" b="1" i="0" baseline="0">
                <a:latin typeface="arial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1365" y="2521374"/>
            <a:ext cx="11536018" cy="31989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person/subtitle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322FF-57EF-433B-A44A-F5BF706C7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756" y="5720314"/>
            <a:ext cx="1137685" cy="11376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82773" y="2030818"/>
            <a:ext cx="11461898" cy="37320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43" y="1534707"/>
            <a:ext cx="11557591" cy="8257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343" y="2541181"/>
            <a:ext cx="11557591" cy="36357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11" y="1709738"/>
            <a:ext cx="11568223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711" y="4589463"/>
            <a:ext cx="1156822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04" y="1513442"/>
            <a:ext cx="11538097" cy="8257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204" y="2583713"/>
            <a:ext cx="5702596" cy="3593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583713"/>
            <a:ext cx="5683101" cy="359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60" y="1524074"/>
            <a:ext cx="11536510" cy="8439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160" y="2521135"/>
            <a:ext cx="568941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8160" y="3345047"/>
            <a:ext cx="5689415" cy="28446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521135"/>
            <a:ext cx="567247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345047"/>
            <a:ext cx="5672470" cy="28446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46150"/>
            <a:ext cx="5719763" cy="3849688"/>
          </a:xfrm>
          <a:prstGeom prst="rect">
            <a:avLst/>
          </a:prstGeom>
          <a:solidFill>
            <a:srgbClr val="00AAAD">
              <a:alpha val="60000"/>
            </a:srgbClr>
          </a:solidFill>
        </p:spPr>
        <p:txBody>
          <a:bodyPr/>
          <a:lstStyle>
            <a:lvl1pPr>
              <a:defRPr sz="3600" b="1" i="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would go here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82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5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4" r:id="rId3"/>
    <p:sldLayoutId id="2147483685" r:id="rId4"/>
    <p:sldLayoutId id="2147483686" r:id="rId5"/>
    <p:sldLayoutId id="21474836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4" b="786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Placeholder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7230"/>
            <a:ext cx="12192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4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im.james@tees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hyperlink" Target="https://kuula.co/share/collection/7PCWK?fs=1&amp;vr=1&amp;zoom=1&amp;initload=0&amp;thumbs=1&amp;margin=5&amp;alpha=0.60&amp;info=0&amp;logo=1&amp;logosize=79" TargetMode="External"/><Relationship Id="rId7" Type="http://schemas.openxmlformats.org/officeDocument/2006/relationships/package" Target="../embeddings/Microsoft_Word_Document.docx"/><Relationship Id="rId2" Type="http://schemas.openxmlformats.org/officeDocument/2006/relationships/hyperlink" Target="https://kuula.co/share/collection/7PvVT?fs=1&amp;vr=1&amp;zoom=1&amp;initload=0&amp;thumbs=1&amp;margin=5&amp;alpha=0.60&amp;info=0&amp;logo=1&amp;logosize=7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kuula.co/share/collection/7PtDl?fs=1&amp;vr=1&amp;zoom=1&amp;initload=0&amp;thumbs=1&amp;margin=5&amp;alpha=0.60&amp;info=0&amp;logo=1&amp;logosize=79" TargetMode="External"/><Relationship Id="rId5" Type="http://schemas.openxmlformats.org/officeDocument/2006/relationships/hyperlink" Target="https://kuula.co/share/collection/7P2Ng?fs=1&amp;vr=1&amp;zoom=1&amp;initload=0&amp;thumbs=1&amp;margin=5&amp;alpha=0.60&amp;info=0&amp;logo=1&amp;logosize=79" TargetMode="External"/><Relationship Id="rId10" Type="http://schemas.openxmlformats.org/officeDocument/2006/relationships/image" Target="../media/image13.wmf"/><Relationship Id="rId4" Type="http://schemas.openxmlformats.org/officeDocument/2006/relationships/hyperlink" Target="https://kuula.co/share/collection/7Pwsn?fs=1&amp;vr=1&amp;zoom=1&amp;initload=0&amp;thumbs=1&amp;margin=5&amp;alpha=0.60&amp;info=0&amp;logo=1&amp;logosize=79" TargetMode="External"/><Relationship Id="rId9" Type="http://schemas.openxmlformats.org/officeDocument/2006/relationships/package" Target="../embeddings/Microsoft_Word_Document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uula.co/share/collection/7PLrS?fs=1&amp;vr=1&amp;zoom=1&amp;initload=0&amp;thumbs=1&amp;margin=5&amp;alpha=0.60&amp;info=0&amp;logo=1&amp;logosize=79" TargetMode="External"/><Relationship Id="rId2" Type="http://schemas.openxmlformats.org/officeDocument/2006/relationships/hyperlink" Target="https://teesside.hosted.panopto.com/Panopto/Pages/Viewer.aspx?id=cda9d404-d283-44bb-9710-ac1600f38841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esside.hosted.panopto.com/Panopto/Pages/Viewer.aspx?id=94a2c69a-1ee2-47c3-94ea-acc200fe138e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eesside.hosted.panopto.com/Panopto/Pages/Viewer.aspx?id=a05ec668-e0b2-4980-967d-acc20140f529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3064188"/>
            <a:ext cx="9144000" cy="1298391"/>
          </a:xfrm>
        </p:spPr>
        <p:txBody>
          <a:bodyPr/>
          <a:lstStyle/>
          <a:p>
            <a:r>
              <a:rPr lang="en-US" dirty="0"/>
              <a:t>Crime Scene Examination Using 360 &amp; 2D Images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813000"/>
            <a:ext cx="9144000" cy="736046"/>
          </a:xfrm>
        </p:spPr>
        <p:txBody>
          <a:bodyPr/>
          <a:lstStyle/>
          <a:p>
            <a:r>
              <a:rPr lang="en-US" dirty="0"/>
              <a:t>Tim JAMES: Senior Lecturer Crime Scene Science</a:t>
            </a:r>
          </a:p>
          <a:p>
            <a:r>
              <a:rPr lang="en-US" dirty="0">
                <a:hlinkClick r:id="rId2"/>
              </a:rPr>
              <a:t>tim.james@tees.ac.uk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5432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3306-4510-45E1-8183-C973B2B5A6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Learning and Teaching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21357-24D5-4F13-8952-7F342F2CB2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Pre seminar preparation – walkthrough &amp; make notes – H&amp;S / Digital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Walkthrough 360 with 2D scene images and examples of trace evidence and enhancements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Utilise as if student there and examining scene – decide on what exhibits could be expected to be present and recovered – provided with the 2D images – complete a CSRF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Complete statement from CSRF</a:t>
            </a:r>
          </a:p>
          <a:p>
            <a:pPr marL="982663" indent="-982663">
              <a:buFont typeface="Arial" panose="020B0604020202020204" pitchFamily="34" charset="0"/>
              <a:buChar char="•"/>
            </a:pPr>
            <a:r>
              <a:rPr lang="en-GB" dirty="0"/>
              <a:t>Attend court and present evidence</a:t>
            </a:r>
          </a:p>
        </p:txBody>
      </p:sp>
    </p:spTree>
    <p:extLst>
      <p:ext uri="{BB962C8B-B14F-4D97-AF65-F5344CB8AC3E}">
        <p14:creationId xmlns:p14="http://schemas.microsoft.com/office/powerpoint/2010/main" val="190232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AC5A-732F-4F0C-BCEE-A706AF1B7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65" y="1098513"/>
            <a:ext cx="11536018" cy="734864"/>
          </a:xfrm>
        </p:spPr>
        <p:txBody>
          <a:bodyPr/>
          <a:lstStyle/>
          <a:p>
            <a:r>
              <a:rPr lang="en-GB" dirty="0"/>
              <a:t>Example Tours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8DB4E-2F2C-4928-906A-CD6948302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365" y="2038295"/>
            <a:ext cx="11536018" cy="3198941"/>
          </a:xfrm>
        </p:spPr>
        <p:txBody>
          <a:bodyPr/>
          <a:lstStyle/>
          <a:p>
            <a:r>
              <a:rPr lang="en-GB" dirty="0">
                <a:hlinkClick r:id="rId2"/>
              </a:rPr>
              <a:t>Health and Safety Scene</a:t>
            </a:r>
            <a:endParaRPr lang="en-GB" dirty="0"/>
          </a:p>
          <a:p>
            <a:endParaRPr lang="en-GB" dirty="0">
              <a:hlinkClick r:id="rId3"/>
            </a:endParaRPr>
          </a:p>
          <a:p>
            <a:r>
              <a:rPr lang="en-GB" dirty="0">
                <a:hlinkClick r:id="rId4"/>
              </a:rPr>
              <a:t>Digital Scene Preparation</a:t>
            </a:r>
            <a:r>
              <a:rPr lang="en-GB" dirty="0"/>
              <a:t>	</a:t>
            </a:r>
            <a:r>
              <a:rPr lang="en-GB" dirty="0">
                <a:hlinkClick r:id="rId5"/>
              </a:rPr>
              <a:t>Digital Scene with additional Images</a:t>
            </a:r>
            <a:endParaRPr lang="en-GB" dirty="0">
              <a:hlinkClick r:id="rId3"/>
            </a:endParaRPr>
          </a:p>
          <a:p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Scene for completion of CSRF</a:t>
            </a:r>
            <a:r>
              <a:rPr lang="en-GB" dirty="0"/>
              <a:t>     </a:t>
            </a:r>
          </a:p>
          <a:p>
            <a:endParaRPr lang="en-GB" dirty="0"/>
          </a:p>
          <a:p>
            <a:pPr algn="r"/>
            <a:r>
              <a:rPr lang="en-GB" dirty="0"/>
              <a:t> </a:t>
            </a:r>
            <a:r>
              <a:rPr lang="en-GB" dirty="0">
                <a:hlinkClick r:id="rId6"/>
              </a:rPr>
              <a:t>Vehicle Scene with images, audio, questions and links out</a:t>
            </a:r>
            <a:endParaRPr lang="en-GB" dirty="0"/>
          </a:p>
        </p:txBody>
      </p:sp>
      <p:graphicFrame>
        <p:nvGraphicFramePr>
          <p:cNvPr id="4" name="Object 3">
            <a:hlinkClick r:id="" action="ppaction://ole?verb=1"/>
            <a:extLst>
              <a:ext uri="{FF2B5EF4-FFF2-40B4-BE49-F238E27FC236}">
                <a16:creationId xmlns:a16="http://schemas.microsoft.com/office/drawing/2014/main" id="{C001283B-D643-4B1A-94E3-E99E34F58C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833978"/>
              </p:ext>
            </p:extLst>
          </p:nvPr>
        </p:nvGraphicFramePr>
        <p:xfrm>
          <a:off x="5794074" y="3838633"/>
          <a:ext cx="1538891" cy="12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7" imgW="914400" imgH="771480" progId="Word.Document.12">
                  <p:embed/>
                </p:oleObj>
              </mc:Choice>
              <mc:Fallback>
                <p:oleObj name="Document" showAsIcon="1" r:id="rId7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94074" y="3838633"/>
                        <a:ext cx="1538891" cy="12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hlinkClick r:id="" action="ppaction://ole?verb=1"/>
            <a:extLst>
              <a:ext uri="{FF2B5EF4-FFF2-40B4-BE49-F238E27FC236}">
                <a16:creationId xmlns:a16="http://schemas.microsoft.com/office/drawing/2014/main" id="{B18B4B09-EE1C-4BD5-94AA-C40B794719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144391"/>
              </p:ext>
            </p:extLst>
          </p:nvPr>
        </p:nvGraphicFramePr>
        <p:xfrm>
          <a:off x="7977066" y="3838633"/>
          <a:ext cx="1377626" cy="1162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9" imgW="914400" imgH="771480" progId="Word.Document.12">
                  <p:embed/>
                </p:oleObj>
              </mc:Choice>
              <mc:Fallback>
                <p:oleObj name="Document" showAsIcon="1" r:id="rId9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77066" y="3838633"/>
                        <a:ext cx="1377626" cy="1162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9659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7D576-EF77-4DB0-B1D2-B2A0CD13C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Thank you for your time and attention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E2E6A-ED74-4B7F-9F43-1B3797797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365" y="2974495"/>
            <a:ext cx="11536018" cy="1943494"/>
          </a:xfrm>
        </p:spPr>
        <p:txBody>
          <a:bodyPr/>
          <a:lstStyle/>
          <a:p>
            <a:pPr algn="ctr"/>
            <a:r>
              <a:rPr lang="en-GB" sz="6000" dirty="0"/>
              <a:t>Any 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40127-B94B-4EF5-99DC-F5F81877B837}"/>
              </a:ext>
            </a:extLst>
          </p:cNvPr>
          <p:cNvSpPr txBox="1"/>
          <p:nvPr/>
        </p:nvSpPr>
        <p:spPr>
          <a:xfrm>
            <a:off x="1878227" y="5292659"/>
            <a:ext cx="7694140" cy="1087395"/>
          </a:xfrm>
          <a:prstGeom prst="rect">
            <a:avLst/>
          </a:prstGeom>
        </p:spPr>
        <p:txBody>
          <a:bodyPr wrap="square" rtlCol="0" anchor="ctr" anchorCtr="0">
            <a:normAutofit fontScale="62500" lnSpcReduction="20000"/>
          </a:bodyPr>
          <a:lstStyle/>
          <a:p>
            <a:r>
              <a:rPr lang="en-GB" sz="4000" b="1" dirty="0">
                <a:latin typeface="Arial" charset="0"/>
                <a:ea typeface="Arial" charset="0"/>
                <a:cs typeface="Arial" charset="0"/>
                <a:hlinkClick r:id="rId2"/>
              </a:rPr>
              <a:t>My little initial instruction video</a:t>
            </a:r>
            <a:endParaRPr lang="en-GB" sz="4000" b="1" dirty="0">
              <a:latin typeface="Arial" charset="0"/>
              <a:ea typeface="Arial" charset="0"/>
              <a:cs typeface="Arial" charset="0"/>
            </a:endParaRPr>
          </a:p>
          <a:p>
            <a:endParaRPr lang="en-GB" sz="40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4000" b="1" dirty="0">
                <a:latin typeface="Arial" charset="0"/>
                <a:ea typeface="Arial" charset="0"/>
                <a:cs typeface="Arial" charset="0"/>
                <a:hlinkClick r:id="rId3"/>
              </a:rPr>
              <a:t>The tour to go with the video</a:t>
            </a:r>
            <a:endParaRPr lang="en-GB" sz="4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2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0DCA4-DCA1-4034-BA25-7E8B2D3769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High Expectations - FARO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A9BB0-E69B-46E9-9B98-96DC06530B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Initial thoughts of utilising FARO scanner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Stored at a different location – research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Have to book it – transport and insurance - £60K piece of equipment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Using it is complex – you forget very quickly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Takes time to record a scene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Takes even longer to render a scene and need a high powered PC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A89F9-7FF6-48BA-98EA-47712BCE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442" y="1019208"/>
            <a:ext cx="3516432" cy="23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8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78B17-2741-4317-AE70-F35B7C0386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King Edwards Square and Crime Scene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24560-D9F4-43CB-B486-BA8D99168C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1 day to record all the scans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4 days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/>
              <a:t>Remembering how to use the software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/>
              <a:t>Starting to clean up the scans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/>
              <a:t>Rendering, stitching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GB" dirty="0"/>
              <a:t>Needed to use home ‘games’ PC as my office one was just not of a high enough spec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/>
              <a:t>Wondering where to host etc.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/>
              <a:t>You need to be using the equipment and software REGULARLY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https://teesside.hosted.panopto.com/Panopto/Pages/Viewer.aspx?id=94a2c69a-1ee2-47c3-94ea-acc200fe138e</a:t>
            </a:r>
            <a:r>
              <a:rPr lang="en-GB" dirty="0"/>
              <a:t>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93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0DCA4-DCA1-4034-BA25-7E8B2D3769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High Expectations - FARO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A9BB0-E69B-46E9-9B98-96DC06530B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Can be very high resolution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Full 360 + 3D fully flythrough the scene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Technical level very high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Time consuming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Limited access to software and physical equipment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A89F9-7FF6-48BA-98EA-47712BCE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442" y="1019208"/>
            <a:ext cx="3516432" cy="23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3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FC2D-7B8E-4CD6-93F9-E27E152C3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65" y="1223950"/>
            <a:ext cx="11536018" cy="1076255"/>
          </a:xfrm>
        </p:spPr>
        <p:txBody>
          <a:bodyPr/>
          <a:lstStyle/>
          <a:p>
            <a:r>
              <a:rPr lang="en-GB" dirty="0"/>
              <a:t>Medium Expectations – </a:t>
            </a:r>
            <a:r>
              <a:rPr lang="en-GB" sz="3200" dirty="0"/>
              <a:t>Matterport</a:t>
            </a:r>
            <a:br>
              <a:rPr lang="en-GB" sz="3200" dirty="0"/>
            </a:br>
            <a:r>
              <a:rPr lang="en-GB" sz="3200" dirty="0"/>
              <a:t> + RICOH THETA V 360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69A2FF-F34F-422A-A7B4-FAB80D050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365" y="2435109"/>
            <a:ext cx="11536018" cy="319894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Minutes to record the 360 images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Additional time for the supporting 2D images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Matterport Pro 2 Camera – £2800 – only had 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RICOH THETA V 360 only £350 – had 10 for general student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Good quality images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Walkthrough feel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Hosted by Matterport – Pricing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471FD-D5B2-4F3C-A9E9-6513D14C8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990" y="4716327"/>
            <a:ext cx="3182005" cy="115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1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FC2D-7B8E-4CD6-93F9-E27E152C3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Medium Expectations – </a:t>
            </a:r>
            <a:r>
              <a:rPr lang="en-GB" sz="3200" dirty="0"/>
              <a:t>Matterport + RICOH V 360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69A2FF-F34F-422A-A7B4-FAB80D050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364" y="2417856"/>
            <a:ext cx="11870635" cy="319894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Stitches well inside with good edges, less well outside at 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Renders over number of hours by Matterport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RICOH THETA V 360 only £350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RICOH THETA Z1 360 only £750 – 4K 23MP resolution – Better HDR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Good quality images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Technical complexity medium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Time taken medium</a:t>
            </a:r>
          </a:p>
          <a:p>
            <a:pPr lvl="1"/>
            <a:r>
              <a:rPr lang="en-GB" sz="3200" dirty="0">
                <a:hlinkClick r:id="rId2"/>
              </a:rPr>
              <a:t>Matterport Scene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39134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FC2D-7B8E-4CD6-93F9-E27E152C3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Medium Expectations – </a:t>
            </a:r>
            <a:r>
              <a:rPr lang="en-GB" sz="3200" dirty="0"/>
              <a:t>Matterport + RICOH V 360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3DB22-BAFB-4777-BB52-9A45D8C82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11" y="2256783"/>
            <a:ext cx="9164329" cy="4601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22495-8D48-4200-9B72-ACA85CA99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614" y="138023"/>
            <a:ext cx="5985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FC2D-7B8E-4CD6-93F9-E27E152C3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991" y="1311215"/>
            <a:ext cx="11536018" cy="1356422"/>
          </a:xfrm>
        </p:spPr>
        <p:txBody>
          <a:bodyPr/>
          <a:lstStyle/>
          <a:p>
            <a:r>
              <a:rPr lang="en-GB" dirty="0"/>
              <a:t>Expectations Realistic / Fit For Purposes</a:t>
            </a:r>
            <a:br>
              <a:rPr lang="en-GB" dirty="0"/>
            </a:br>
            <a:r>
              <a:rPr lang="en-GB" dirty="0"/>
              <a:t>	KUULA and RICOH THETA V 360</a:t>
            </a: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69A2FF-F34F-422A-A7B4-FAB80D050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364" y="3056208"/>
            <a:ext cx="11870635" cy="319894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RICOH THETA V 360 only £350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Kuula</a:t>
            </a:r>
            <a:r>
              <a:rPr lang="en-GB" dirty="0"/>
              <a:t> Platform – good pricing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RICOH THETA Z1 360 only £750 – 4K 23mMp resolution – Better HDR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Good quality images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Record Scene 360 in minutes – 2D images additional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Tour generation a couple 2 – 4 hours for basic scene</a:t>
            </a:r>
          </a:p>
        </p:txBody>
      </p:sp>
    </p:spTree>
    <p:extLst>
      <p:ext uri="{BB962C8B-B14F-4D97-AF65-F5344CB8AC3E}">
        <p14:creationId xmlns:p14="http://schemas.microsoft.com/office/powerpoint/2010/main" val="322647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76D46-A411-48E0-BEF5-DD6D8D737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A1652-7EF3-4E0C-A371-F12375959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490" y="1040213"/>
            <a:ext cx="6875433" cy="575775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79AB596-04B5-4B9F-9E52-C027BCDAB4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803113"/>
      </p:ext>
    </p:extLst>
  </p:cSld>
  <p:clrMapOvr>
    <a:masterClrMapping/>
  </p:clrMapOvr>
</p:sld>
</file>

<file path=ppt/theme/theme1.xml><?xml version="1.0" encoding="utf-8"?>
<a:theme xmlns:a="http://schemas.openxmlformats.org/drawingml/2006/main" name="Intro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>
        <a:normAutofit/>
      </a:bodyPr>
      <a:lstStyle>
        <a:defPPr>
          <a:defRPr sz="4000" b="1" dirty="0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ictur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>
        <a:normAutofit/>
      </a:bodyPr>
      <a:lstStyle>
        <a:defPPr>
          <a:defRPr sz="4000" b="1" dirty="0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519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</vt:lpstr>
      <vt:lpstr>Calibri</vt:lpstr>
      <vt:lpstr>Intro slide</vt:lpstr>
      <vt:lpstr>Content slide</vt:lpstr>
      <vt:lpstr>Picture slide</vt:lpstr>
      <vt:lpstr>End slide</vt:lpstr>
      <vt:lpstr>Document</vt:lpstr>
      <vt:lpstr>Microsoft Word Document</vt:lpstr>
      <vt:lpstr>Crime Scene Examination Using 360 &amp; 2D Images</vt:lpstr>
      <vt:lpstr>High Expectations - FARO</vt:lpstr>
      <vt:lpstr>King Edwards Square and Crime Scene House</vt:lpstr>
      <vt:lpstr>High Expectations - FARO</vt:lpstr>
      <vt:lpstr>Medium Expectations – Matterport  + RICOH THETA V 360</vt:lpstr>
      <vt:lpstr>Medium Expectations – Matterport + RICOH V 360</vt:lpstr>
      <vt:lpstr>Medium Expectations – Matterport + RICOH V 360</vt:lpstr>
      <vt:lpstr>Expectations Realistic / Fit For Purposes  KUULA and RICOH THETA V 360</vt:lpstr>
      <vt:lpstr>PowerPoint Presentation</vt:lpstr>
      <vt:lpstr>Learning and Teaching Applications</vt:lpstr>
      <vt:lpstr>Example Tours</vt:lpstr>
      <vt:lpstr>Thank you for your time and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James, Tim</cp:lastModifiedBy>
  <cp:revision>92</cp:revision>
  <dcterms:created xsi:type="dcterms:W3CDTF">2017-07-13T14:47:43Z</dcterms:created>
  <dcterms:modified xsi:type="dcterms:W3CDTF">2021-02-15T15:04:01Z</dcterms:modified>
</cp:coreProperties>
</file>