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1" r:id="rId2"/>
  </p:sldMasterIdLst>
  <p:notesMasterIdLst>
    <p:notesMasterId r:id="rId15"/>
  </p:notesMasterIdLst>
  <p:sldIdLst>
    <p:sldId id="286" r:id="rId3"/>
    <p:sldId id="25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936" autoAdjust="0"/>
  </p:normalViewPr>
  <p:slideViewPr>
    <p:cSldViewPr snapToGrid="0">
      <p:cViewPr varScale="1">
        <p:scale>
          <a:sx n="93" d="100"/>
          <a:sy n="93" d="100"/>
        </p:scale>
        <p:origin x="21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1D09-CC49-4777-BA8E-D4E67D45631A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2BB08-FAAE-42EE-B202-8BDCD7663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7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2BB08-FAAE-42EE-B202-8BDCD76631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9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Issue with being dependent on them having sufficient time etc – might have been better if the data already existed rather than being generated new</a:t>
            </a:r>
          </a:p>
          <a:p>
            <a:r>
              <a:rPr lang="en-GB" dirty="0"/>
              <a:t>Surveys – just have to remember the ethics side of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2BB08-FAAE-42EE-B202-8BDCD76631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1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feeling was that marking literature based projects was far harder than data based projects – more subjectivity!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2BB08-FAAE-42EE-B202-8BDCD76631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Weekly meetings and support from PDAs as well as supervisors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2BB08-FAAE-42EE-B202-8BDCD76631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1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just </a:t>
            </a:r>
            <a:r>
              <a:rPr lang="en-GB" dirty="0" err="1"/>
              <a:t>covid</a:t>
            </a:r>
            <a:r>
              <a:rPr lang="en-GB" dirty="0"/>
              <a:t> we also have Brexit implications to contend with</a:t>
            </a:r>
          </a:p>
          <a:p>
            <a:r>
              <a:rPr lang="en-GB" dirty="0"/>
              <a:t>Discuss options with them. Presentations allow students to demonstrate a skill that can then be included in their skills matrix</a:t>
            </a:r>
          </a:p>
          <a:p>
            <a:r>
              <a:rPr lang="en-GB" dirty="0"/>
              <a:t>Lance Corporal Jones – don’t panic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2BB08-FAAE-42EE-B202-8BDCD76631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0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882640" y="1"/>
            <a:ext cx="326136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64931"/>
            <a:ext cx="4177665" cy="138738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157025"/>
            <a:ext cx="4177665" cy="4050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5082EFB-1114-FE47-B838-2915F2B9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2640" y="3444242"/>
            <a:ext cx="3261361" cy="341375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58654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445030" y="1"/>
            <a:ext cx="2698970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45030" y="2289977"/>
            <a:ext cx="2698970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445030" y="4573990"/>
            <a:ext cx="2698970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5D61D25-2C22-8E45-A9B3-AAB911B7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5" y="664931"/>
            <a:ext cx="4596765" cy="1459697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2658E-CB5A-AF48-A644-353403DB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157025"/>
            <a:ext cx="4596765" cy="4261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4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400176" y="1561736"/>
            <a:ext cx="1789339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242130" y="1561736"/>
            <a:ext cx="1789339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084083" y="1561736"/>
            <a:ext cx="3631292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7AA0B1-6033-2F4D-A765-7D17EAA0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5" y="664931"/>
            <a:ext cx="7315200" cy="726990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59E27A-E0B3-884A-B625-74AD7AB9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4859381"/>
            <a:ext cx="7315200" cy="17866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7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71005"/>
            <a:ext cx="7315200" cy="710756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00175" y="1607819"/>
            <a:ext cx="7315200" cy="48110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4347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968240" y="0"/>
            <a:ext cx="417576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990270"/>
            <a:ext cx="4810539" cy="243873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3667761"/>
            <a:ext cx="3171825" cy="2978280"/>
          </a:xfrm>
        </p:spPr>
        <p:txBody>
          <a:bodyPr/>
          <a:lstStyle>
            <a:lvl1pPr marL="342900" indent="-342900">
              <a:buClr>
                <a:srgbClr val="1778C7"/>
              </a:buClr>
              <a:buFont typeface="System Font Regular"/>
              <a:buChar char="■"/>
              <a:defRPr/>
            </a:lvl1pPr>
            <a:lvl2pPr marL="214313" indent="-214313">
              <a:buClr>
                <a:srgbClr val="1778C7"/>
              </a:buClr>
              <a:buFont typeface="System Font Regular"/>
              <a:buChar char="■"/>
              <a:defRPr/>
            </a:lvl2pPr>
            <a:lvl3pPr marL="128588" indent="-128588">
              <a:buClr>
                <a:srgbClr val="1778C7"/>
              </a:buClr>
              <a:buFont typeface="System Font Regular"/>
              <a:buChar char="■"/>
              <a:defRPr/>
            </a:lvl3pPr>
            <a:lvl4pPr marL="128588" indent="-128588">
              <a:buClr>
                <a:srgbClr val="1778C7"/>
              </a:buClr>
              <a:buFont typeface="System Font Regular"/>
              <a:buChar char="■"/>
              <a:defRPr/>
            </a:lvl4pPr>
            <a:lvl5pPr marL="128588" indent="-128588">
              <a:buClr>
                <a:srgbClr val="1778C7"/>
              </a:buClr>
              <a:buFont typeface="System Font Regular"/>
              <a:buChar char="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96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968240" y="0"/>
            <a:ext cx="417576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763118-0811-A045-907D-A37A39B4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437" y="664746"/>
            <a:ext cx="3420563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4E96E-0DBC-9741-978E-351DF7CF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37" y="2526750"/>
            <a:ext cx="3420563" cy="367085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System Font Regular"/>
              <a:buChar char="■"/>
              <a:defRPr/>
            </a:lvl1pPr>
            <a:lvl2pPr marL="214313" indent="-214313">
              <a:buClr>
                <a:schemeClr val="accent6"/>
              </a:buClr>
              <a:buFont typeface="System Font Regular"/>
              <a:buChar char="■"/>
              <a:defRPr/>
            </a:lvl2pPr>
            <a:lvl3pPr marL="128588" indent="-128588">
              <a:buClr>
                <a:schemeClr val="accent6"/>
              </a:buClr>
              <a:buFont typeface="System Font Regular"/>
              <a:buChar char="■"/>
              <a:defRPr/>
            </a:lvl3pPr>
            <a:lvl4pPr marL="128588" indent="-128588">
              <a:buClr>
                <a:schemeClr val="accent6"/>
              </a:buClr>
              <a:buFont typeface="System Font Regular"/>
              <a:buChar char="■"/>
              <a:defRPr/>
            </a:lvl4pPr>
            <a:lvl5pPr marL="128588" indent="-128588">
              <a:buClr>
                <a:schemeClr val="accent6"/>
              </a:buClr>
              <a:buFont typeface="System Font Regular"/>
              <a:buChar char="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0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0"/>
            <a:ext cx="417576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3904836" y="990270"/>
            <a:ext cx="4810539" cy="2438731"/>
          </a:xfrm>
        </p:spPr>
        <p:txBody>
          <a:bodyPr/>
          <a:lstStyle>
            <a:lvl1pPr algn="r"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3667761"/>
            <a:ext cx="3381375" cy="2978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3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0"/>
            <a:ext cx="382905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898572" y="664746"/>
            <a:ext cx="3816803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53C0E3-CA06-FF4E-9268-38C763A2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2" y="2526750"/>
            <a:ext cx="3816803" cy="3670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2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0"/>
            <a:ext cx="840105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3715471"/>
            <a:ext cx="3171825" cy="16216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2D389-5092-B541-B85C-948DD9C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360" y="3715471"/>
            <a:ext cx="3930015" cy="29305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3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00175" y="3429000"/>
            <a:ext cx="7743826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91325"/>
            <a:ext cx="3171825" cy="16216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CFFCC-3559-F84D-A042-1BAFB259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360" y="691325"/>
            <a:ext cx="3930015" cy="22855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0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291205" y="6571277"/>
            <a:ext cx="385301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750" smtClean="0"/>
              <a:pPr/>
              <a:t>‹#›</a:t>
            </a:fld>
            <a:endParaRPr lang="en-US" sz="750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4246129"/>
            <a:ext cx="6034768" cy="243873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017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400176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5" y="671005"/>
            <a:ext cx="7315200" cy="710756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10E763-4396-F74C-8903-82D9802B2D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09776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94BA5C2-38F4-E14F-AA9C-C3DFC9997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9377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9FCD912-C26A-6644-A093-938CD0712E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57776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B2E5B3A-B4B2-BD4F-AB85-BFF95E3A2A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96174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C35ADD1-35FD-C44E-BAE2-21F1D63D4D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34572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A064768-5B8B-5740-B764-CCD1215AD7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00176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8ACE225-1838-3544-957D-AACCA7BE3A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09776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D0641E4-640F-8D4E-8C69-BFEE014364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19377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DBFC0DE-039B-2F4E-BFBC-2E3DA03643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57776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5EA1B11-E5B8-9149-BBE6-13ADFB08F8B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96174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CDDA7D5-E29D-2F4F-9BBE-E4BC874FC1D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534572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D39CEE3D-7E7A-494C-B8D1-6A561A1F8C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400176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2F2FBF1-42C4-084B-9B8F-8A6BB412FD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09776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99001851-0A29-5945-8461-09C32A1DF5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9377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C1D8B20-1A51-9C4A-ABDD-DD48B5D1C2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057776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AA24CC2-0B66-B34D-A228-6AE40A8DE7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96174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5FA8BDB8-5757-C142-AC90-BC8AD95844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534572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5AA2FDC-1BAC-F24E-85E0-00EBEC7473C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400176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2982FDD-C863-2C47-A976-BFBF4777637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609776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1D2AA8B1-2C53-7940-A97F-72E577896EC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819377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695AF4D-D6DC-0944-98EC-F2C964A6D13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57776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002E033C-4E61-6B4F-B553-C83E76F94D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96174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50A9437-CEAD-0741-8012-DFC58613492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534572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078100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400175" y="163896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5" y="671005"/>
            <a:ext cx="7315200" cy="710756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B69879B-EE95-2340-855D-A9E3FF45B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00175" y="332552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81755F83-CEE1-CA4F-9CB2-AD8AF9461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0175" y="501208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4924851-6C37-C84F-A630-EA87C879C7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7555" y="163896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1591A003-2C51-8747-8121-A00901B695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94935" y="163896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5FC3E9F-0D6F-1A4B-9B98-7EEBF5AEAD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92315" y="163896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CEC3CD0E-BFD8-D741-B22E-22F2F41C4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97555" y="332552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0460D3CE-95FD-684A-91A1-6CCB696855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94935" y="332552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B8B8D087-5B4B-8141-8DB9-81770800BD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92315" y="332552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BB5C1B6D-1803-8645-8E13-7DE2A58DE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97555" y="501208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285C2B50-7632-3747-84F1-900493205C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94935" y="501208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B105B2B0-0C44-D34D-837F-9F695FD21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092315" y="501208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30385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400175" y="1634554"/>
            <a:ext cx="2248444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33553" y="1634554"/>
            <a:ext cx="2248444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66932" y="1634554"/>
            <a:ext cx="2248444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64745"/>
            <a:ext cx="7315200" cy="757655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39EDD-56E0-DB41-A5F7-7124810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4844631"/>
            <a:ext cx="7315200" cy="18014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314950" y="0"/>
            <a:ext cx="382905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2618191"/>
            <a:ext cx="3171825" cy="16216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652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400176" y="1181100"/>
            <a:ext cx="1054553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/>
        </p:nvSpPr>
        <p:spPr>
          <a:xfrm>
            <a:off x="1086531" y="762907"/>
            <a:ext cx="1681843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1499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1"/>
            <a:ext cx="840105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572407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64746"/>
            <a:ext cx="5633085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400176" y="2770416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2957513" y="2770416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514851" y="2770416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072188" y="2770416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7629525" y="2770416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400176" y="4838700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2957513" y="4838700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4514851" y="4838700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072188" y="4838700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7629525" y="4838700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289250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54586"/>
            <a:ext cx="4451985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400176" y="2770416"/>
            <a:ext cx="1514475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2957513" y="2770416"/>
            <a:ext cx="1514475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514851" y="2770416"/>
            <a:ext cx="1514475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072188" y="2770416"/>
            <a:ext cx="1514475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7629525" y="2770416"/>
            <a:ext cx="1514475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16501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DC46-2B87-402F-A350-0F8F4B0EEE2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95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4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2618191"/>
            <a:ext cx="3560445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547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91205" y="6571277"/>
            <a:ext cx="385301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750" smtClean="0"/>
              <a:pPr/>
              <a:t>‹#›</a:t>
            </a:fld>
            <a:endParaRPr lang="en-US" sz="750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4246129"/>
            <a:ext cx="6034768" cy="243873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309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2618191"/>
            <a:ext cx="3560445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40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996124"/>
            <a:ext cx="3171825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05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71005"/>
            <a:ext cx="7315200" cy="745212"/>
          </a:xfrm>
        </p:spPr>
        <p:txBody>
          <a:bodyPr>
            <a:noAutofit/>
          </a:bodyPr>
          <a:lstStyle>
            <a:lvl1pPr algn="l"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1661160"/>
            <a:ext cx="7315200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643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1181100"/>
            <a:ext cx="5229225" cy="16216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3927944"/>
            <a:ext cx="840105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71006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4055603"/>
            <a:ext cx="2811283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554233" y="4055603"/>
            <a:ext cx="2811283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365516" y="4055603"/>
            <a:ext cx="2778485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441411"/>
            <a:ext cx="7315200" cy="810810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1493520"/>
            <a:ext cx="7315200" cy="228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189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1349952"/>
            <a:ext cx="2811283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554233" y="1349952"/>
            <a:ext cx="2811283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365516" y="1349952"/>
            <a:ext cx="2778485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441411"/>
            <a:ext cx="7315200" cy="81081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4500543"/>
            <a:ext cx="7315200" cy="20504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502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882640" y="1"/>
            <a:ext cx="3261361" cy="685446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64931"/>
            <a:ext cx="4177665" cy="138738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157025"/>
            <a:ext cx="4177665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697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882640" y="1"/>
            <a:ext cx="326136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64931"/>
            <a:ext cx="4177665" cy="138738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157025"/>
            <a:ext cx="4177665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5082EFB-1114-FE47-B838-2915F2B9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2640" y="3444242"/>
            <a:ext cx="3261361" cy="341375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861459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445030" y="1"/>
            <a:ext cx="2698970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45030" y="2289977"/>
            <a:ext cx="2698970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445030" y="4573990"/>
            <a:ext cx="2698970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5D61D25-2C22-8E45-A9B3-AAB911B7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5" y="664931"/>
            <a:ext cx="4596765" cy="1459697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2658E-CB5A-AF48-A644-353403DB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157025"/>
            <a:ext cx="4596765" cy="42618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55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996124"/>
            <a:ext cx="3171825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547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400176" y="1561736"/>
            <a:ext cx="1789339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242130" y="1561736"/>
            <a:ext cx="1789339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084083" y="1561736"/>
            <a:ext cx="3631292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7AA0B1-6033-2F4D-A765-7D17EAA0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5" y="664931"/>
            <a:ext cx="7315200" cy="726990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59E27A-E0B3-884A-B625-74AD7AB9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4859381"/>
            <a:ext cx="7315200" cy="17866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32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71005"/>
            <a:ext cx="7315200" cy="710756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00175" y="1607819"/>
            <a:ext cx="7315200" cy="48110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17154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968240" y="0"/>
            <a:ext cx="417576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990270"/>
            <a:ext cx="4810539" cy="243873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3667761"/>
            <a:ext cx="3171825" cy="2978280"/>
          </a:xfrm>
        </p:spPr>
        <p:txBody>
          <a:bodyPr/>
          <a:lstStyle>
            <a:lvl1pPr marL="342900" indent="-342900">
              <a:buClr>
                <a:srgbClr val="1778C7"/>
              </a:buClr>
              <a:buFont typeface="System Font Regular"/>
              <a:buChar char="■"/>
              <a:defRPr/>
            </a:lvl1pPr>
            <a:lvl2pPr marL="214313" indent="-214313">
              <a:buClr>
                <a:srgbClr val="1778C7"/>
              </a:buClr>
              <a:buFont typeface="System Font Regular"/>
              <a:buChar char="■"/>
              <a:defRPr/>
            </a:lvl2pPr>
            <a:lvl3pPr marL="128588" indent="-128588">
              <a:buClr>
                <a:srgbClr val="1778C7"/>
              </a:buClr>
              <a:buFont typeface="System Font Regular"/>
              <a:buChar char="■"/>
              <a:defRPr/>
            </a:lvl3pPr>
            <a:lvl4pPr marL="128588" indent="-128588">
              <a:buClr>
                <a:srgbClr val="1778C7"/>
              </a:buClr>
              <a:buFont typeface="System Font Regular"/>
              <a:buChar char="■"/>
              <a:defRPr/>
            </a:lvl4pPr>
            <a:lvl5pPr marL="128588" indent="-128588">
              <a:buClr>
                <a:srgbClr val="1778C7"/>
              </a:buClr>
              <a:buFont typeface="System Font Regular"/>
              <a:buChar char="■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142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968240" y="0"/>
            <a:ext cx="417576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763118-0811-A045-907D-A37A39B4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437" y="664746"/>
            <a:ext cx="3420563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4E96E-0DBC-9741-978E-351DF7CF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37" y="2526750"/>
            <a:ext cx="3420563" cy="367085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System Font Regular"/>
              <a:buChar char="■"/>
              <a:defRPr/>
            </a:lvl1pPr>
            <a:lvl2pPr marL="214313" indent="-214313">
              <a:buClr>
                <a:schemeClr val="accent6"/>
              </a:buClr>
              <a:buFont typeface="System Font Regular"/>
              <a:buChar char="■"/>
              <a:defRPr/>
            </a:lvl2pPr>
            <a:lvl3pPr marL="128588" indent="-128588">
              <a:buClr>
                <a:schemeClr val="accent6"/>
              </a:buClr>
              <a:buFont typeface="System Font Regular"/>
              <a:buChar char="■"/>
              <a:defRPr/>
            </a:lvl3pPr>
            <a:lvl4pPr marL="128588" indent="-128588">
              <a:buClr>
                <a:schemeClr val="accent6"/>
              </a:buClr>
              <a:buFont typeface="System Font Regular"/>
              <a:buChar char="■"/>
              <a:defRPr/>
            </a:lvl4pPr>
            <a:lvl5pPr marL="128588" indent="-128588">
              <a:buClr>
                <a:schemeClr val="accent6"/>
              </a:buClr>
              <a:buFont typeface="System Font Regular"/>
              <a:buChar char="■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222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0"/>
            <a:ext cx="417576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3904836" y="990270"/>
            <a:ext cx="4810539" cy="2438731"/>
          </a:xfrm>
        </p:spPr>
        <p:txBody>
          <a:bodyPr/>
          <a:lstStyle>
            <a:lvl1pPr algn="r"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3667761"/>
            <a:ext cx="3381375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154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0"/>
            <a:ext cx="382905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898572" y="664746"/>
            <a:ext cx="3816803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53C0E3-CA06-FF4E-9268-38C763A2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2" y="2526750"/>
            <a:ext cx="3816803" cy="36708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043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0"/>
            <a:ext cx="840105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3715471"/>
            <a:ext cx="3171825" cy="16216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2D389-5092-B541-B85C-948DD9C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360" y="3715471"/>
            <a:ext cx="3930015" cy="29305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603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00175" y="3429000"/>
            <a:ext cx="7743826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91325"/>
            <a:ext cx="3171825" cy="16216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CFFCC-3559-F84D-A042-1BAFB259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360" y="691325"/>
            <a:ext cx="3930015" cy="2285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936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400176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5" y="671005"/>
            <a:ext cx="7315200" cy="710756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10E763-4396-F74C-8903-82D9802B2D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09776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94BA5C2-38F4-E14F-AA9C-C3DFC9997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9377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9FCD912-C26A-6644-A093-938CD0712E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57776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B2E5B3A-B4B2-BD4F-AB85-BFF95E3A2A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96174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C35ADD1-35FD-C44E-BAE2-21F1D63D4D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34572" y="190862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A064768-5B8B-5740-B764-CCD1215AD7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00176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8ACE225-1838-3544-957D-AACCA7BE3A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09776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D0641E4-640F-8D4E-8C69-BFEE014364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19377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DBFC0DE-039B-2F4E-BFBC-2E3DA03643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57776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5EA1B11-E5B8-9149-BBE6-13ADFB08F8B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96174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CDDA7D5-E29D-2F4F-9BBE-E4BC874FC1D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534572" y="296526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D39CEE3D-7E7A-494C-B8D1-6A561A1F8C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400176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2F2FBF1-42C4-084B-9B8F-8A6BB412FD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09776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99001851-0A29-5945-8461-09C32A1DF5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9377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C1D8B20-1A51-9C4A-ABDD-DD48B5D1C2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057776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AA24CC2-0B66-B34D-A228-6AE40A8DE7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96174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5FA8BDB8-5757-C142-AC90-BC8AD95844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534572" y="402190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5AA2FDC-1BAC-F24E-85E0-00EBEC7473C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400176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2982FDD-C863-2C47-A976-BFBF4777637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609776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1D2AA8B1-2C53-7940-A97F-72E577896EC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819377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695AF4D-D6DC-0944-98EC-F2C964A6D13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57776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002E033C-4E61-6B4F-B553-C83E76F94D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96174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50A9437-CEAD-0741-8012-DFC58613492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534572" y="5078548"/>
            <a:ext cx="106943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705725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400175" y="163896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5" y="671005"/>
            <a:ext cx="7315200" cy="710756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B69879B-EE95-2340-855D-A9E3FF45B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00175" y="332552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81755F83-CEE1-CA4F-9CB2-AD8AF9461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0175" y="501208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4924851-6C37-C84F-A630-EA87C879C7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7555" y="163896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1591A003-2C51-8747-8121-A00901B695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94935" y="163896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5FC3E9F-0D6F-1A4B-9B98-7EEBF5AEAD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92315" y="163896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CEC3CD0E-BFD8-D741-B22E-22F2F41C4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97555" y="332552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0460D3CE-95FD-684A-91A1-6CCB696855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94935" y="332552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B8B8D087-5B4B-8141-8DB9-81770800BD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92315" y="332552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BB5C1B6D-1803-8645-8E13-7DE2A58DE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97555" y="501208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285C2B50-7632-3747-84F1-900493205C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94935" y="501208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B105B2B0-0C44-D34D-837F-9F695FD21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092315" y="5012087"/>
            <a:ext cx="1775336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5927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71005"/>
            <a:ext cx="7315200" cy="745212"/>
          </a:xfrm>
        </p:spPr>
        <p:txBody>
          <a:bodyPr>
            <a:noAutofit/>
          </a:bodyPr>
          <a:lstStyle>
            <a:lvl1pPr algn="l"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1661160"/>
            <a:ext cx="7315200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18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400175" y="1634554"/>
            <a:ext cx="2248444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33553" y="1634554"/>
            <a:ext cx="2248444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66932" y="1634554"/>
            <a:ext cx="2248444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64745"/>
            <a:ext cx="7315200" cy="757655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39EDD-56E0-DB41-A5F7-7124810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4844631"/>
            <a:ext cx="7315200" cy="18014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9436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314950" y="0"/>
            <a:ext cx="382905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2618191"/>
            <a:ext cx="3171825" cy="16216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711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400176" y="1181100"/>
            <a:ext cx="1054553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086531" y="762907"/>
            <a:ext cx="1681843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69973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1"/>
            <a:ext cx="840105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43013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64746"/>
            <a:ext cx="5633085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400176" y="2770416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2957513" y="2770416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514851" y="2770416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072188" y="2770416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7629525" y="2770416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400176" y="4838700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2957513" y="4838700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4514851" y="4838700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072188" y="4838700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7629525" y="4838700"/>
            <a:ext cx="1514475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549588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54586"/>
            <a:ext cx="4451985" cy="162161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400176" y="2770416"/>
            <a:ext cx="1514475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2957513" y="2770416"/>
            <a:ext cx="1514475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514851" y="2770416"/>
            <a:ext cx="1514475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072188" y="2770416"/>
            <a:ext cx="1514475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7629525" y="2770416"/>
            <a:ext cx="1514475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56983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D3E-EB14-47D0-AAEF-7D9AB50DFC5F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E3CF-DE8D-41F8-9C73-B6866F85E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0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1181100"/>
            <a:ext cx="5229225" cy="16216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3927944"/>
            <a:ext cx="840105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7078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4055603"/>
            <a:ext cx="2811283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554233" y="4055603"/>
            <a:ext cx="2811283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365516" y="4055603"/>
            <a:ext cx="2778485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441411"/>
            <a:ext cx="7315200" cy="810810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1493520"/>
            <a:ext cx="73152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950" y="1349952"/>
            <a:ext cx="2811283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554233" y="1349952"/>
            <a:ext cx="2811283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365516" y="1349952"/>
            <a:ext cx="2778485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441411"/>
            <a:ext cx="7315200" cy="81081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4500543"/>
            <a:ext cx="7315200" cy="20504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1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882640" y="1"/>
            <a:ext cx="3261361" cy="685446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75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400175" y="664931"/>
            <a:ext cx="4177665" cy="1387389"/>
          </a:xfrm>
        </p:spPr>
        <p:txBody>
          <a:bodyPr/>
          <a:lstStyle>
            <a:lvl1pPr>
              <a:defRPr sz="27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157025"/>
            <a:ext cx="4177665" cy="4050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4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175" y="994934"/>
            <a:ext cx="73152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6905" y="6418877"/>
            <a:ext cx="385301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750" b="0" i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6D5B90-EF2B-406E-875E-3F15FC6BF1E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400175" y="2514600"/>
            <a:ext cx="7315200" cy="3110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39110" y="0"/>
            <a:ext cx="0" cy="6858000"/>
          </a:xfrm>
          <a:prstGeom prst="line">
            <a:avLst/>
          </a:prstGeom>
          <a:ln>
            <a:solidFill>
              <a:srgbClr val="5D9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5E9AFA-5FE4-944B-BC1C-BFB852B88888}"/>
              </a:ext>
            </a:extLst>
          </p:cNvPr>
          <p:cNvSpPr txBox="1"/>
          <p:nvPr/>
        </p:nvSpPr>
        <p:spPr>
          <a:xfrm rot="5400000">
            <a:off x="-2228849" y="2710526"/>
            <a:ext cx="5185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225" dirty="0">
                <a:solidFill>
                  <a:srgbClr val="5D9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THE FACULTY OF SCIENCE</a:t>
            </a:r>
          </a:p>
        </p:txBody>
      </p:sp>
    </p:spTree>
    <p:extLst>
      <p:ext uri="{BB962C8B-B14F-4D97-AF65-F5344CB8AC3E}">
        <p14:creationId xmlns:p14="http://schemas.microsoft.com/office/powerpoint/2010/main" val="147163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</p:sldLayoutIdLst>
  <p:txStyles>
    <p:titleStyle>
      <a:lvl1pPr algn="l" defTabSz="685739" rtl="0" eaLnBrk="1" latinLnBrk="0" hangingPunct="1">
        <a:lnSpc>
          <a:spcPct val="80000"/>
        </a:lnSpc>
        <a:spcBef>
          <a:spcPct val="0"/>
        </a:spcBef>
        <a:buNone/>
        <a:defRPr sz="3300" kern="1200" spc="-11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39" rtl="0" eaLnBrk="1" latinLnBrk="0" hangingPunct="1">
        <a:lnSpc>
          <a:spcPct val="120000"/>
        </a:lnSpc>
        <a:spcBef>
          <a:spcPts val="750"/>
        </a:spcBef>
        <a:buClr>
          <a:srgbClr val="5D9631"/>
        </a:buClr>
        <a:buFont typeface=".Lucida Grande UI Regular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39" rtl="0" eaLnBrk="1" latinLnBrk="0" hangingPunct="1">
        <a:lnSpc>
          <a:spcPct val="120000"/>
        </a:lnSpc>
        <a:spcBef>
          <a:spcPts val="374"/>
        </a:spcBef>
        <a:buClr>
          <a:srgbClr val="5D9631"/>
        </a:buClr>
        <a:buFont typeface=".Lucida Grande UI Regular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739" rtl="0" eaLnBrk="1" latinLnBrk="0" hangingPunct="1">
        <a:lnSpc>
          <a:spcPct val="120000"/>
        </a:lnSpc>
        <a:spcBef>
          <a:spcPts val="374"/>
        </a:spcBef>
        <a:buClr>
          <a:srgbClr val="5D9631"/>
        </a:buClr>
        <a:buFont typeface=".Lucida Grande UI Regular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39" rtl="0" eaLnBrk="1" latinLnBrk="0" hangingPunct="1">
        <a:lnSpc>
          <a:spcPct val="120000"/>
        </a:lnSpc>
        <a:spcBef>
          <a:spcPts val="374"/>
        </a:spcBef>
        <a:buClr>
          <a:srgbClr val="5D9631"/>
        </a:buClr>
        <a:buFont typeface=".Lucida Grande UI Regular"/>
        <a:buNone/>
        <a:defRPr sz="75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685739" rtl="0" eaLnBrk="1" latinLnBrk="0" hangingPunct="1">
        <a:lnSpc>
          <a:spcPct val="120000"/>
        </a:lnSpc>
        <a:spcBef>
          <a:spcPts val="374"/>
        </a:spcBef>
        <a:buClr>
          <a:srgbClr val="5D9631"/>
        </a:buClr>
        <a:buFont typeface=".Lucida Grande UI Regular"/>
        <a:buNone/>
        <a:defRPr sz="75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1885781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51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19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88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9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9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9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77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46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15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84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53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>
          <p15:clr>
            <a:srgbClr val="F26B43"/>
          </p15:clr>
        </p15:guide>
        <p15:guide id="29" pos="7320">
          <p15:clr>
            <a:srgbClr val="F26B43"/>
          </p15:clr>
        </p15:guide>
        <p15:guide id="48" pos="1176">
          <p15:clr>
            <a:srgbClr val="F26B43"/>
          </p15:clr>
        </p15:guide>
        <p15:guide id="51" orient="horz" pos="7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175" y="994934"/>
            <a:ext cx="73152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6905" y="6418877"/>
            <a:ext cx="385301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750" b="0" i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400175" y="2514600"/>
            <a:ext cx="7315200" cy="3110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9110" y="0"/>
            <a:ext cx="0" cy="6858000"/>
          </a:xfrm>
          <a:prstGeom prst="line">
            <a:avLst/>
          </a:prstGeom>
          <a:ln>
            <a:solidFill>
              <a:srgbClr val="5D9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5E9AFA-5FE4-944B-BC1C-BFB852B88888}"/>
              </a:ext>
            </a:extLst>
          </p:cNvPr>
          <p:cNvSpPr txBox="1"/>
          <p:nvPr userDrawn="1"/>
        </p:nvSpPr>
        <p:spPr>
          <a:xfrm rot="5400000">
            <a:off x="-2228849" y="2710526"/>
            <a:ext cx="5185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225" dirty="0">
                <a:solidFill>
                  <a:srgbClr val="5D9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THE FACULTY OF SCIENCE</a:t>
            </a:r>
          </a:p>
        </p:txBody>
      </p:sp>
    </p:spTree>
    <p:extLst>
      <p:ext uri="{BB962C8B-B14F-4D97-AF65-F5344CB8AC3E}">
        <p14:creationId xmlns:p14="http://schemas.microsoft.com/office/powerpoint/2010/main" val="259870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</p:sldLayoutIdLst>
  <p:hf hdr="0" ftr="0" dt="0"/>
  <p:txStyles>
    <p:titleStyle>
      <a:lvl1pPr algn="l" defTabSz="685739" rtl="0" eaLnBrk="1" latinLnBrk="0" hangingPunct="1">
        <a:lnSpc>
          <a:spcPct val="80000"/>
        </a:lnSpc>
        <a:spcBef>
          <a:spcPct val="0"/>
        </a:spcBef>
        <a:buNone/>
        <a:defRPr sz="3300" kern="1200" spc="-11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39" rtl="0" eaLnBrk="1" latinLnBrk="0" hangingPunct="1">
        <a:lnSpc>
          <a:spcPct val="120000"/>
        </a:lnSpc>
        <a:spcBef>
          <a:spcPts val="750"/>
        </a:spcBef>
        <a:buClr>
          <a:srgbClr val="5D9631"/>
        </a:buClr>
        <a:buFont typeface=".Lucida Grande UI Regular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39" rtl="0" eaLnBrk="1" latinLnBrk="0" hangingPunct="1">
        <a:lnSpc>
          <a:spcPct val="120000"/>
        </a:lnSpc>
        <a:spcBef>
          <a:spcPts val="374"/>
        </a:spcBef>
        <a:buClr>
          <a:srgbClr val="5D9631"/>
        </a:buClr>
        <a:buFont typeface=".Lucida Grande UI Regular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739" rtl="0" eaLnBrk="1" latinLnBrk="0" hangingPunct="1">
        <a:lnSpc>
          <a:spcPct val="120000"/>
        </a:lnSpc>
        <a:spcBef>
          <a:spcPts val="374"/>
        </a:spcBef>
        <a:buClr>
          <a:srgbClr val="5D9631"/>
        </a:buClr>
        <a:buFont typeface=".Lucida Grande UI Regular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39" rtl="0" eaLnBrk="1" latinLnBrk="0" hangingPunct="1">
        <a:lnSpc>
          <a:spcPct val="120000"/>
        </a:lnSpc>
        <a:spcBef>
          <a:spcPts val="374"/>
        </a:spcBef>
        <a:buClr>
          <a:srgbClr val="5D9631"/>
        </a:buClr>
        <a:buFont typeface=".Lucida Grande UI Regular"/>
        <a:buNone/>
        <a:defRPr sz="75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685739" rtl="0" eaLnBrk="1" latinLnBrk="0" hangingPunct="1">
        <a:lnSpc>
          <a:spcPct val="120000"/>
        </a:lnSpc>
        <a:spcBef>
          <a:spcPts val="374"/>
        </a:spcBef>
        <a:buClr>
          <a:srgbClr val="5D9631"/>
        </a:buClr>
        <a:buFont typeface=".Lucida Grande UI Regular"/>
        <a:buNone/>
        <a:defRPr sz="75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1885781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51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19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88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9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9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9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77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46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15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84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53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>
          <p15:clr>
            <a:srgbClr val="F26B43"/>
          </p15:clr>
        </p15:guide>
        <p15:guide id="29" pos="7320">
          <p15:clr>
            <a:srgbClr val="F26B43"/>
          </p15:clr>
        </p15:guide>
        <p15:guide id="48" pos="1176">
          <p15:clr>
            <a:srgbClr val="F26B43"/>
          </p15:clr>
        </p15:guide>
        <p15:guide id="51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streathambrixtonchess.blogspot.com/2009/08/corporal-or-second-lieutenant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ubliclab.org/notes/stevie/12-05-2014/merry-mapping-in-new-orlean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F7B14557-2149-3A47-932D-595D37C00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"/>
            <a:ext cx="9163791" cy="68575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ECAD45-AA33-C745-9964-06DF21E09A84}"/>
              </a:ext>
            </a:extLst>
          </p:cNvPr>
          <p:cNvSpPr/>
          <p:nvPr/>
        </p:nvSpPr>
        <p:spPr>
          <a:xfrm>
            <a:off x="-19402" y="-1"/>
            <a:ext cx="9163402" cy="6857557"/>
          </a:xfrm>
          <a:prstGeom prst="rect">
            <a:avLst/>
          </a:prstGeom>
          <a:solidFill>
            <a:srgbClr val="5D963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487865" y="2225441"/>
            <a:ext cx="7735715" cy="2919765"/>
          </a:xfrm>
          <a:prstGeom prst="rect">
            <a:avLst/>
          </a:prstGeom>
          <a:ln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pc="0" dirty="0">
                <a:ln w="22225">
                  <a:solidFill>
                    <a:schemeClr val="bg2"/>
                  </a:solidFill>
                </a:ln>
                <a:noFill/>
              </a:rPr>
              <a:t>THE</a:t>
            </a:r>
          </a:p>
          <a:p>
            <a:r>
              <a:rPr lang="en-US" sz="7200" spc="0" dirty="0">
                <a:ln w="22225">
                  <a:solidFill>
                    <a:schemeClr val="bg2"/>
                  </a:solidFill>
                </a:ln>
                <a:noFill/>
              </a:rPr>
              <a:t>FACULTY OF</a:t>
            </a:r>
          </a:p>
          <a:p>
            <a:r>
              <a:rPr lang="en-US" sz="7200" spc="0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22" y="5378399"/>
            <a:ext cx="5693627" cy="435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www.strath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.ac.uk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/science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0D6BCB-A5D5-804A-A7EA-84EA82794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96" y="233285"/>
            <a:ext cx="2351609" cy="15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0"/>
    </mc:Choice>
    <mc:Fallback xmlns="">
      <p:transition spd="slow" advTm="93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A255-3EF2-42C2-9CA1-879FF2DC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learnt?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0E441-A269-415E-BF0E-12BD3FD2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is still possible to successfully run projects!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Increased student support is welcomed and appreciated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Students understand that it is a difficult situation – keep communication as clear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is hard to have a one size fits all marking scheme – data based projects make the marking easier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Students still learn plenty of skills even if they aren’t in the lab!</a:t>
            </a:r>
          </a:p>
        </p:txBody>
      </p:sp>
    </p:spTree>
    <p:extLst>
      <p:ext uri="{BB962C8B-B14F-4D97-AF65-F5344CB8AC3E}">
        <p14:creationId xmlns:p14="http://schemas.microsoft.com/office/powerpoint/2010/main" val="24272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F663-0A02-4A65-9EE1-D1E5E13B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335D-17D9-40D9-8808-ED08C736B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Trying to be as honest and open with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Still working with external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Introducing project presentations – can be done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Try to ensure all projects have some aspect of data handling/analysis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Looking at possible training in using R or </a:t>
            </a:r>
            <a:r>
              <a:rPr lang="en-GB" dirty="0" err="1"/>
              <a:t>Matlab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Ways to generate data: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Using existing sources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Student cohort responses – lots of things can be done online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External provider generated data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Surveys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Don’t panic!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B4160-1F44-4FFD-B9EC-79A0F957D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08219" y="4513877"/>
            <a:ext cx="17907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47CB0C-19D0-47BC-89E4-9CB7CFE926E1}"/>
              </a:ext>
            </a:extLst>
          </p:cNvPr>
          <p:cNvSpPr txBox="1"/>
          <p:nvPr/>
        </p:nvSpPr>
        <p:spPr>
          <a:xfrm>
            <a:off x="7108219" y="6418877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s://streathambrixtonchess.blogspot.com/2009/08/corporal-or-second-lieutenant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nc/3.0/"/>
              </a:rPr>
              <a:t>CC BY-NC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787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761A8-8D98-4E96-B7B9-A01E3652F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23" y="1660525"/>
            <a:ext cx="3568303" cy="47577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67B87CE-5864-423E-BAA2-7ED430B5CBC6}"/>
              </a:ext>
            </a:extLst>
          </p:cNvPr>
          <p:cNvSpPr/>
          <p:nvPr/>
        </p:nvSpPr>
        <p:spPr>
          <a:xfrm>
            <a:off x="4435547" y="318474"/>
            <a:ext cx="3308278" cy="2195485"/>
          </a:xfrm>
          <a:prstGeom prst="cloud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3992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F5A8-31A6-45D4-8633-778EE4460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580" y="1139141"/>
            <a:ext cx="7772400" cy="2387600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Research Projects in a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6ADDE-A33D-443C-8729-2445D04EB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Felicity Carlysle-Davies</a:t>
            </a:r>
          </a:p>
          <a:p>
            <a:r>
              <a:rPr lang="en-GB" dirty="0"/>
              <a:t>@</a:t>
            </a:r>
            <a:r>
              <a:rPr lang="en-GB" dirty="0" err="1"/>
              <a:t>fcarlysle</a:t>
            </a:r>
            <a:r>
              <a:rPr lang="en-GB" dirty="0"/>
              <a:t> @</a:t>
            </a:r>
            <a:r>
              <a:rPr lang="en-GB" dirty="0" err="1"/>
              <a:t>strathforensics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13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8FE389-0CDC-4153-ADB5-1C739023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7C1CFA-BE08-4699-8209-59B0658B4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Strathclyde since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Project module coordinator since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78E9D-1F56-4719-AE0F-511EDF8C4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25" y="2680397"/>
            <a:ext cx="2629949" cy="35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358B-714A-4C41-ACDF-EABB16E9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68615-4BA1-4691-8750-8638210CA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MSc Forensic Science – 3 month research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Mixture of in house and externally based projects (approx. 1/3 external)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Cohort of 50+ students</a:t>
            </a:r>
          </a:p>
        </p:txBody>
      </p:sp>
      <p:pic>
        <p:nvPicPr>
          <p:cNvPr id="1026" name="Picture 2" descr="University of Strathclyde - Wikipedia">
            <a:extLst>
              <a:ext uri="{FF2B5EF4-FFF2-40B4-BE49-F238E27FC236}">
                <a16:creationId xmlns:a16="http://schemas.microsoft.com/office/drawing/2014/main" id="{0BB8FA68-0028-4CD8-ADA6-4EE60D43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59" y="4615244"/>
            <a:ext cx="1896737" cy="18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6C0116-AE0B-4383-BE2C-959F492B3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05184" y="4228051"/>
            <a:ext cx="3163450" cy="2445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9C060-177E-45D1-B507-2241953E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19/20 Academic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ADC2-C141-4D5D-80C8-54E01A55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1483325"/>
            <a:ext cx="5193572" cy="47577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Project allocation process already underway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Students already had accepted external project placements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Staff had already drafted internal project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Initial dialogue was with project providers about a possible delay to the start of lab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Quickly became clear that students were not going to be able to attend in person or carry out practical lab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B7286-2374-46E3-8740-A05EDAE39802}"/>
              </a:ext>
            </a:extLst>
          </p:cNvPr>
          <p:cNvSpPr txBox="1"/>
          <p:nvPr/>
        </p:nvSpPr>
        <p:spPr>
          <a:xfrm>
            <a:off x="5805184" y="6674018"/>
            <a:ext cx="3908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s://publiclab.org/notes/stevie/12-05-2014/merry-mapping-in-new-orleans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sa/3.0/"/>
              </a:rPr>
              <a:t>CC BY-SA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536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CB73-BA95-4C3C-A593-E13E2B5D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Pandemic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47FD-5653-4E5B-9767-91FFE74C5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Where possible students who had external projects were kept with their external provider – moving to a non-lab based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Staff drafted new literature based project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Leverhulme Research Centre for Forensic Science offered to take an increased number of students for data based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77090AB8-4345-4740-BA43-F56B8BCD3F20}"/>
              </a:ext>
            </a:extLst>
          </p:cNvPr>
          <p:cNvSpPr/>
          <p:nvPr/>
        </p:nvSpPr>
        <p:spPr>
          <a:xfrm>
            <a:off x="3674378" y="4244829"/>
            <a:ext cx="2365695" cy="166102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97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443B-5727-47A3-ACB8-DE327E29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Pandemic projects -  Leverhulme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88507-957F-4F23-AE54-51F6F95C4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449585"/>
            <a:ext cx="7315200" cy="39692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Scientometric</a:t>
            </a:r>
            <a:r>
              <a:rPr lang="en-GB" dirty="0"/>
              <a:t> studies of different aspects of forensic science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Students learnt about coding using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Students learnt about new ways to interpret and present data – </a:t>
            </a:r>
            <a:r>
              <a:rPr lang="en-GB" dirty="0" err="1"/>
              <a:t>Gephi</a:t>
            </a:r>
            <a:r>
              <a:rPr lang="en-GB" dirty="0"/>
              <a:t> &amp; R Studio</a:t>
            </a:r>
          </a:p>
          <a:p>
            <a:r>
              <a:rPr lang="en-GB" dirty="0"/>
              <a:t> </a:t>
            </a:r>
          </a:p>
        </p:txBody>
      </p:sp>
      <p:pic>
        <p:nvPicPr>
          <p:cNvPr id="4" name="Picture 3" descr="A picture containing flower&#10;&#10;Description automatically generated">
            <a:extLst>
              <a:ext uri="{FF2B5EF4-FFF2-40B4-BE49-F238E27FC236}">
                <a16:creationId xmlns:a16="http://schemas.microsoft.com/office/drawing/2014/main" id="{A819A291-BF7F-4D48-9C96-9F348AC423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3" y="5143037"/>
            <a:ext cx="1403985" cy="1403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ABEE5-8BEB-4BDF-B33E-F6CF1504FA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42" y="4399886"/>
            <a:ext cx="2247006" cy="2072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4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8C1D-EAF2-414B-A6EB-2D8E73F0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Pandemic projects – other ways to get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D9E-C2E3-49A5-AD29-435E378A5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External provider runs samples and passes on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 of surveys</a:t>
            </a:r>
          </a:p>
        </p:txBody>
      </p:sp>
    </p:spTree>
    <p:extLst>
      <p:ext uri="{BB962C8B-B14F-4D97-AF65-F5344CB8AC3E}">
        <p14:creationId xmlns:p14="http://schemas.microsoft.com/office/powerpoint/2010/main" val="24786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BC4B-AF2E-40DC-9146-FA2D700B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Pandemic projects – literature 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E87E-846A-4F17-BA8C-A61CCB15E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373330"/>
            <a:ext cx="7315200" cy="40455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Missing the data handling element – we have a separate literature project mark scheme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Allowed staff to offer projects on a far wider range of topics than we can do for practical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Students had the chance to steer the direction of their project – bit of a double-edged sword!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3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trath Science Theme">
  <a:themeElements>
    <a:clrScheme name="SCIENCE">
      <a:dk1>
        <a:srgbClr val="2B2B2B"/>
      </a:dk1>
      <a:lt1>
        <a:srgbClr val="FCFFFF"/>
      </a:lt1>
      <a:dk2>
        <a:srgbClr val="2B2B2B"/>
      </a:dk2>
      <a:lt2>
        <a:srgbClr val="FFFFFF"/>
      </a:lt2>
      <a:accent1>
        <a:srgbClr val="5C9631"/>
      </a:accent1>
      <a:accent2>
        <a:srgbClr val="5C9631"/>
      </a:accent2>
      <a:accent3>
        <a:srgbClr val="5C9631"/>
      </a:accent3>
      <a:accent4>
        <a:srgbClr val="5C9631"/>
      </a:accent4>
      <a:accent5>
        <a:srgbClr val="5C9631"/>
      </a:accent5>
      <a:accent6>
        <a:srgbClr val="5C9631"/>
      </a:accent6>
      <a:hlink>
        <a:srgbClr val="5C9631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rath Science Theme" id="{DFAD338C-C9B3-48C7-AD71-2C8CEAF05E53}" vid="{FDA61DE2-5F32-44E4-A488-7C6DAFC68482}"/>
    </a:ext>
  </a:extLst>
</a:theme>
</file>

<file path=ppt/theme/theme2.xml><?xml version="1.0" encoding="utf-8"?>
<a:theme xmlns:a="http://schemas.openxmlformats.org/drawingml/2006/main" name="B&amp;D-Powerpoint Template_16x9">
  <a:themeElements>
    <a:clrScheme name="SCIENCE">
      <a:dk1>
        <a:srgbClr val="2B2B2B"/>
      </a:dk1>
      <a:lt1>
        <a:srgbClr val="FCFFFF"/>
      </a:lt1>
      <a:dk2>
        <a:srgbClr val="2B2B2B"/>
      </a:dk2>
      <a:lt2>
        <a:srgbClr val="FFFFFF"/>
      </a:lt2>
      <a:accent1>
        <a:srgbClr val="5C9631"/>
      </a:accent1>
      <a:accent2>
        <a:srgbClr val="5C9631"/>
      </a:accent2>
      <a:accent3>
        <a:srgbClr val="5C9631"/>
      </a:accent3>
      <a:accent4>
        <a:srgbClr val="5C9631"/>
      </a:accent4>
      <a:accent5>
        <a:srgbClr val="5C9631"/>
      </a:accent5>
      <a:accent6>
        <a:srgbClr val="5C9631"/>
      </a:accent6>
      <a:hlink>
        <a:srgbClr val="5C9631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Strath Science Theme</Template>
  <TotalTime>1569</TotalTime>
  <Words>556</Words>
  <Application>Microsoft Office PowerPoint</Application>
  <PresentationFormat>On-screen Show (4:3)</PresentationFormat>
  <Paragraphs>76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.Lucida Grande UI Regular</vt:lpstr>
      <vt:lpstr>Arial</vt:lpstr>
      <vt:lpstr>Arial Black</vt:lpstr>
      <vt:lpstr>Calibri</vt:lpstr>
      <vt:lpstr>Montserrat Medium</vt:lpstr>
      <vt:lpstr>Open Sans</vt:lpstr>
      <vt:lpstr>System Font Regular</vt:lpstr>
      <vt:lpstr>Strath Science Theme</vt:lpstr>
      <vt:lpstr>B&amp;D-Powerpoint Template_16x9</vt:lpstr>
      <vt:lpstr>PowerPoint Presentation</vt:lpstr>
      <vt:lpstr>Research Projects in a Pandemic</vt:lpstr>
      <vt:lpstr>Background</vt:lpstr>
      <vt:lpstr>Background</vt:lpstr>
      <vt:lpstr>19/20 Academic Year</vt:lpstr>
      <vt:lpstr>Pandemic projects</vt:lpstr>
      <vt:lpstr>Pandemic projects -  Leverhulme</vt:lpstr>
      <vt:lpstr>Pandemic projects – other ways to get data</vt:lpstr>
      <vt:lpstr>Pandemic projects – literature based</vt:lpstr>
      <vt:lpstr>What we learnt?</vt:lpstr>
      <vt:lpstr>Looking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Felicity Carlysle-Davies</dc:creator>
  <cp:lastModifiedBy>Felicity Carlysle-Davies</cp:lastModifiedBy>
  <cp:revision>22</cp:revision>
  <dcterms:created xsi:type="dcterms:W3CDTF">2020-10-19T15:40:00Z</dcterms:created>
  <dcterms:modified xsi:type="dcterms:W3CDTF">2020-10-23T09:47:26Z</dcterms:modified>
</cp:coreProperties>
</file>