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8" r:id="rId3"/>
    <p:sldId id="257" r:id="rId4"/>
    <p:sldId id="279" r:id="rId5"/>
    <p:sldId id="258" r:id="rId6"/>
    <p:sldId id="277" r:id="rId7"/>
    <p:sldId id="259" r:id="rId8"/>
    <p:sldId id="270" r:id="rId9"/>
    <p:sldId id="271" r:id="rId10"/>
    <p:sldId id="289" r:id="rId11"/>
    <p:sldId id="272" r:id="rId12"/>
    <p:sldId id="288" r:id="rId13"/>
    <p:sldId id="274" r:id="rId14"/>
    <p:sldId id="273" r:id="rId15"/>
    <p:sldId id="285" r:id="rId16"/>
    <p:sldId id="286" r:id="rId17"/>
    <p:sldId id="290" r:id="rId18"/>
    <p:sldId id="284" r:id="rId19"/>
    <p:sldId id="287" r:id="rId20"/>
    <p:sldId id="280" r:id="rId21"/>
    <p:sldId id="282" r:id="rId22"/>
    <p:sldId id="283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530" autoAdjust="0"/>
  </p:normalViewPr>
  <p:slideViewPr>
    <p:cSldViewPr snapToGrid="0">
      <p:cViewPr varScale="1">
        <p:scale>
          <a:sx n="67" d="100"/>
          <a:sy n="67" d="100"/>
        </p:scale>
        <p:origin x="1296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0FDAF-B6E2-48D3-8BEE-26801E3A5B48}" type="doc">
      <dgm:prSet loTypeId="urn:microsoft.com/office/officeart/2005/8/layout/list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730EC3E8-EA5D-4F41-AC39-AA16221763FB}">
      <dgm:prSet phldrT="[Text]"/>
      <dgm:spPr>
        <a:solidFill>
          <a:schemeClr val="tx1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To teach principles of scientific inquiry</a:t>
          </a:r>
        </a:p>
      </dgm:t>
    </dgm:pt>
    <dgm:pt modelId="{6EF4AEDB-A4E8-499C-BA2D-AB86E62455F0}" type="parTrans" cxnId="{B931DDB7-D1D2-4D1C-8CB2-AB4DC60C8284}">
      <dgm:prSet/>
      <dgm:spPr/>
      <dgm:t>
        <a:bodyPr/>
        <a:lstStyle/>
        <a:p>
          <a:endParaRPr lang="en-GB"/>
        </a:p>
      </dgm:t>
    </dgm:pt>
    <dgm:pt modelId="{D6564270-9C78-43CA-82AD-F17883BEEA42}" type="sibTrans" cxnId="{B931DDB7-D1D2-4D1C-8CB2-AB4DC60C8284}">
      <dgm:prSet/>
      <dgm:spPr/>
      <dgm:t>
        <a:bodyPr/>
        <a:lstStyle/>
        <a:p>
          <a:endParaRPr lang="en-GB"/>
        </a:p>
      </dgm:t>
    </dgm:pt>
    <dgm:pt modelId="{7AEEBE2C-3CAC-4FC5-937B-2F277C9AAE88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To improve understanding of theory through practical experience</a:t>
          </a:r>
        </a:p>
      </dgm:t>
    </dgm:pt>
    <dgm:pt modelId="{F4D0E54C-AA15-4D33-A265-F21D30371F98}" type="parTrans" cxnId="{40586256-FD8B-47BA-B7AB-BCE1CD1B60B0}">
      <dgm:prSet/>
      <dgm:spPr/>
      <dgm:t>
        <a:bodyPr/>
        <a:lstStyle/>
        <a:p>
          <a:endParaRPr lang="en-GB"/>
        </a:p>
      </dgm:t>
    </dgm:pt>
    <dgm:pt modelId="{22009919-B76E-4878-BEDA-143E1F8453B6}" type="sibTrans" cxnId="{40586256-FD8B-47BA-B7AB-BCE1CD1B60B0}">
      <dgm:prSet/>
      <dgm:spPr/>
      <dgm:t>
        <a:bodyPr/>
        <a:lstStyle/>
        <a:p>
          <a:endParaRPr lang="en-GB"/>
        </a:p>
      </dgm:t>
    </dgm:pt>
    <dgm:pt modelId="{E7AA844F-F2D1-464A-97C2-D51E16384AD9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To teach specific practical skills (e.g. measurement and observation)</a:t>
          </a:r>
        </a:p>
      </dgm:t>
    </dgm:pt>
    <dgm:pt modelId="{5EC6AC0C-B33A-468B-8236-B098DAE58C7A}" type="parTrans" cxnId="{290420F4-1A89-4B84-9C81-680CECCCF5F6}">
      <dgm:prSet/>
      <dgm:spPr/>
      <dgm:t>
        <a:bodyPr/>
        <a:lstStyle/>
        <a:p>
          <a:endParaRPr lang="en-GB"/>
        </a:p>
      </dgm:t>
    </dgm:pt>
    <dgm:pt modelId="{F0EE75AC-EC9F-4348-A93E-D8FBBF519C1F}" type="sibTrans" cxnId="{290420F4-1A89-4B84-9C81-680CECCCF5F6}">
      <dgm:prSet/>
      <dgm:spPr/>
      <dgm:t>
        <a:bodyPr/>
        <a:lstStyle/>
        <a:p>
          <a:endParaRPr lang="en-GB"/>
        </a:p>
      </dgm:t>
    </dgm:pt>
    <dgm:pt modelId="{CC7494C0-7354-469B-8A95-B36F42C42AA8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To support development of employability skills e.g. teamworking &amp; problem-solving</a:t>
          </a:r>
        </a:p>
      </dgm:t>
    </dgm:pt>
    <dgm:pt modelId="{CD3C34C8-526F-49E0-AB96-FE5E7A42F230}" type="parTrans" cxnId="{57D91D29-2390-4E27-8DF3-FBF5D13584F1}">
      <dgm:prSet/>
      <dgm:spPr/>
      <dgm:t>
        <a:bodyPr/>
        <a:lstStyle/>
        <a:p>
          <a:endParaRPr lang="en-GB"/>
        </a:p>
      </dgm:t>
    </dgm:pt>
    <dgm:pt modelId="{DF7A63F1-7E20-4F6D-89D6-D2B8C7C1DD58}" type="sibTrans" cxnId="{57D91D29-2390-4E27-8DF3-FBF5D13584F1}">
      <dgm:prSet/>
      <dgm:spPr/>
      <dgm:t>
        <a:bodyPr/>
        <a:lstStyle/>
        <a:p>
          <a:endParaRPr lang="en-GB"/>
        </a:p>
      </dgm:t>
    </dgm:pt>
    <dgm:pt modelId="{FD38F200-7D22-4AED-8115-894E43BF7AD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To motivate and engage learner in the subject</a:t>
          </a:r>
        </a:p>
      </dgm:t>
    </dgm:pt>
    <dgm:pt modelId="{9520C023-5241-43B3-84E7-90F1E848FA12}" type="parTrans" cxnId="{59724C6A-6CD4-4F47-B8A8-F89EB968BC93}">
      <dgm:prSet/>
      <dgm:spPr/>
      <dgm:t>
        <a:bodyPr/>
        <a:lstStyle/>
        <a:p>
          <a:endParaRPr lang="en-GB"/>
        </a:p>
      </dgm:t>
    </dgm:pt>
    <dgm:pt modelId="{70A2E9B8-772D-4C43-A048-CD33CF3C2983}" type="sibTrans" cxnId="{59724C6A-6CD4-4F47-B8A8-F89EB968BC93}">
      <dgm:prSet/>
      <dgm:spPr/>
      <dgm:t>
        <a:bodyPr/>
        <a:lstStyle/>
        <a:p>
          <a:endParaRPr lang="en-GB"/>
        </a:p>
      </dgm:t>
    </dgm:pt>
    <dgm:pt modelId="{D59761C3-5648-4E4D-87CB-B22A23782050}" type="pres">
      <dgm:prSet presAssocID="{0550FDAF-B6E2-48D3-8BEE-26801E3A5B48}" presName="linear" presStyleCnt="0">
        <dgm:presLayoutVars>
          <dgm:dir/>
          <dgm:animLvl val="lvl"/>
          <dgm:resizeHandles val="exact"/>
        </dgm:presLayoutVars>
      </dgm:prSet>
      <dgm:spPr/>
    </dgm:pt>
    <dgm:pt modelId="{7BEF37B4-15AA-4582-9678-CD93C915D81E}" type="pres">
      <dgm:prSet presAssocID="{730EC3E8-EA5D-4F41-AC39-AA16221763FB}" presName="parentLin" presStyleCnt="0"/>
      <dgm:spPr/>
    </dgm:pt>
    <dgm:pt modelId="{D568B9B3-4C0F-49DB-8CD5-38259A4606D9}" type="pres">
      <dgm:prSet presAssocID="{730EC3E8-EA5D-4F41-AC39-AA16221763FB}" presName="parentLeftMargin" presStyleLbl="node1" presStyleIdx="0" presStyleCnt="5"/>
      <dgm:spPr/>
    </dgm:pt>
    <dgm:pt modelId="{354E9114-8458-49D0-AA4B-AA50E58EFE6F}" type="pres">
      <dgm:prSet presAssocID="{730EC3E8-EA5D-4F41-AC39-AA16221763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575BA15-B270-4ED3-ADA8-5D7496C44445}" type="pres">
      <dgm:prSet presAssocID="{730EC3E8-EA5D-4F41-AC39-AA16221763FB}" presName="negativeSpace" presStyleCnt="0"/>
      <dgm:spPr/>
    </dgm:pt>
    <dgm:pt modelId="{C3A47493-066A-45BB-86BB-BEF6E01AB45E}" type="pres">
      <dgm:prSet presAssocID="{730EC3E8-EA5D-4F41-AC39-AA16221763FB}" presName="childText" presStyleLbl="conFgAcc1" presStyleIdx="0" presStyleCnt="5">
        <dgm:presLayoutVars>
          <dgm:bulletEnabled val="1"/>
        </dgm:presLayoutVars>
      </dgm:prSet>
      <dgm:spPr>
        <a:noFill/>
        <a:ln>
          <a:solidFill>
            <a:schemeClr val="accent3"/>
          </a:solidFill>
        </a:ln>
      </dgm:spPr>
    </dgm:pt>
    <dgm:pt modelId="{756B7BFA-3508-445D-ADDE-2318F19BA902}" type="pres">
      <dgm:prSet presAssocID="{D6564270-9C78-43CA-82AD-F17883BEEA42}" presName="spaceBetweenRectangles" presStyleCnt="0"/>
      <dgm:spPr/>
    </dgm:pt>
    <dgm:pt modelId="{C4D77E6F-BB05-4684-BDB2-83328871F1C5}" type="pres">
      <dgm:prSet presAssocID="{7AEEBE2C-3CAC-4FC5-937B-2F277C9AAE88}" presName="parentLin" presStyleCnt="0"/>
      <dgm:spPr/>
    </dgm:pt>
    <dgm:pt modelId="{16D22B98-0BA8-4796-BFAE-0D7C00547057}" type="pres">
      <dgm:prSet presAssocID="{7AEEBE2C-3CAC-4FC5-937B-2F277C9AAE88}" presName="parentLeftMargin" presStyleLbl="node1" presStyleIdx="0" presStyleCnt="5"/>
      <dgm:spPr/>
    </dgm:pt>
    <dgm:pt modelId="{3E8A813E-8927-43E9-B123-52EDB58C759A}" type="pres">
      <dgm:prSet presAssocID="{7AEEBE2C-3CAC-4FC5-937B-2F277C9AAE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B113F1-49EA-4765-A5F9-B11A7E4D39E0}" type="pres">
      <dgm:prSet presAssocID="{7AEEBE2C-3CAC-4FC5-937B-2F277C9AAE88}" presName="negativeSpace" presStyleCnt="0"/>
      <dgm:spPr/>
    </dgm:pt>
    <dgm:pt modelId="{AFCDCD01-B0EB-4B74-BE4E-B8FE3244BD78}" type="pres">
      <dgm:prSet presAssocID="{7AEEBE2C-3CAC-4FC5-937B-2F277C9AAE88}" presName="childText" presStyleLbl="conFgAcc1" presStyleIdx="1" presStyleCnt="5">
        <dgm:presLayoutVars>
          <dgm:bulletEnabled val="1"/>
        </dgm:presLayoutVars>
      </dgm:prSet>
      <dgm:spPr>
        <a:noFill/>
        <a:ln>
          <a:solidFill>
            <a:schemeClr val="accent3"/>
          </a:solidFill>
        </a:ln>
      </dgm:spPr>
    </dgm:pt>
    <dgm:pt modelId="{7CB4B55E-AE8C-4D67-A528-A8E5C605145B}" type="pres">
      <dgm:prSet presAssocID="{22009919-B76E-4878-BEDA-143E1F8453B6}" presName="spaceBetweenRectangles" presStyleCnt="0"/>
      <dgm:spPr/>
    </dgm:pt>
    <dgm:pt modelId="{1BB9CA4E-0987-491F-BEFF-EB2715A3F4CD}" type="pres">
      <dgm:prSet presAssocID="{E7AA844F-F2D1-464A-97C2-D51E16384AD9}" presName="parentLin" presStyleCnt="0"/>
      <dgm:spPr/>
    </dgm:pt>
    <dgm:pt modelId="{1A9EA5D9-6B32-4A70-B49A-8E8962FC1C3B}" type="pres">
      <dgm:prSet presAssocID="{E7AA844F-F2D1-464A-97C2-D51E16384AD9}" presName="parentLeftMargin" presStyleLbl="node1" presStyleIdx="1" presStyleCnt="5"/>
      <dgm:spPr/>
    </dgm:pt>
    <dgm:pt modelId="{5AE5CA80-36FC-47D1-8E1C-8D7799C51936}" type="pres">
      <dgm:prSet presAssocID="{E7AA844F-F2D1-464A-97C2-D51E16384AD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DAF7960-1BFC-4992-8104-3CA3319E0395}" type="pres">
      <dgm:prSet presAssocID="{E7AA844F-F2D1-464A-97C2-D51E16384AD9}" presName="negativeSpace" presStyleCnt="0"/>
      <dgm:spPr/>
    </dgm:pt>
    <dgm:pt modelId="{3FC87B83-9A5E-4AFE-8678-21CECF5F2D10}" type="pres">
      <dgm:prSet presAssocID="{E7AA844F-F2D1-464A-97C2-D51E16384AD9}" presName="childText" presStyleLbl="conFgAcc1" presStyleIdx="2" presStyleCnt="5">
        <dgm:presLayoutVars>
          <dgm:bulletEnabled val="1"/>
        </dgm:presLayoutVars>
      </dgm:prSet>
      <dgm:spPr>
        <a:noFill/>
        <a:ln>
          <a:solidFill>
            <a:schemeClr val="accent3"/>
          </a:solidFill>
        </a:ln>
      </dgm:spPr>
    </dgm:pt>
    <dgm:pt modelId="{3620025C-73CC-4750-AF0A-93E3E84CB4F7}" type="pres">
      <dgm:prSet presAssocID="{F0EE75AC-EC9F-4348-A93E-D8FBBF519C1F}" presName="spaceBetweenRectangles" presStyleCnt="0"/>
      <dgm:spPr/>
    </dgm:pt>
    <dgm:pt modelId="{8A08AA53-FF6D-4B11-8F66-2C8D6CAE4256}" type="pres">
      <dgm:prSet presAssocID="{CC7494C0-7354-469B-8A95-B36F42C42AA8}" presName="parentLin" presStyleCnt="0"/>
      <dgm:spPr/>
    </dgm:pt>
    <dgm:pt modelId="{C3B60EFD-F65C-42BF-9F8C-703A7A4F9562}" type="pres">
      <dgm:prSet presAssocID="{CC7494C0-7354-469B-8A95-B36F42C42AA8}" presName="parentLeftMargin" presStyleLbl="node1" presStyleIdx="2" presStyleCnt="5"/>
      <dgm:spPr/>
    </dgm:pt>
    <dgm:pt modelId="{4436AB06-F532-4070-A11A-9BDFF91E7805}" type="pres">
      <dgm:prSet presAssocID="{CC7494C0-7354-469B-8A95-B36F42C42AA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C4C264-1741-4AB2-B29A-12EA4D372374}" type="pres">
      <dgm:prSet presAssocID="{CC7494C0-7354-469B-8A95-B36F42C42AA8}" presName="negativeSpace" presStyleCnt="0"/>
      <dgm:spPr/>
    </dgm:pt>
    <dgm:pt modelId="{F446B8C1-0EED-4407-A260-B53BA7D8830E}" type="pres">
      <dgm:prSet presAssocID="{CC7494C0-7354-469B-8A95-B36F42C42AA8}" presName="childText" presStyleLbl="conFgAcc1" presStyleIdx="3" presStyleCnt="5" custLinFactNeighborY="51313">
        <dgm:presLayoutVars>
          <dgm:bulletEnabled val="1"/>
        </dgm:presLayoutVars>
      </dgm:prSet>
      <dgm:spPr>
        <a:noFill/>
        <a:ln>
          <a:solidFill>
            <a:schemeClr val="accent3"/>
          </a:solidFill>
        </a:ln>
      </dgm:spPr>
    </dgm:pt>
    <dgm:pt modelId="{D9C3F560-D897-4A7A-8F42-512B83796A85}" type="pres">
      <dgm:prSet presAssocID="{DF7A63F1-7E20-4F6D-89D6-D2B8C7C1DD58}" presName="spaceBetweenRectangles" presStyleCnt="0"/>
      <dgm:spPr/>
    </dgm:pt>
    <dgm:pt modelId="{96D37949-E2B7-4796-A26C-E083047B3DEF}" type="pres">
      <dgm:prSet presAssocID="{FD38F200-7D22-4AED-8115-894E43BF7ADE}" presName="parentLin" presStyleCnt="0"/>
      <dgm:spPr/>
    </dgm:pt>
    <dgm:pt modelId="{3B7CD6D6-EE8A-4D70-ADE3-3BC47CB8DF82}" type="pres">
      <dgm:prSet presAssocID="{FD38F200-7D22-4AED-8115-894E43BF7ADE}" presName="parentLeftMargin" presStyleLbl="node1" presStyleIdx="3" presStyleCnt="5"/>
      <dgm:spPr/>
    </dgm:pt>
    <dgm:pt modelId="{4855262E-22F9-4A74-81EE-603C9B8E6360}" type="pres">
      <dgm:prSet presAssocID="{FD38F200-7D22-4AED-8115-894E43BF7AD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85547CE-2A80-495F-B1B1-6E8987634F75}" type="pres">
      <dgm:prSet presAssocID="{FD38F200-7D22-4AED-8115-894E43BF7ADE}" presName="negativeSpace" presStyleCnt="0"/>
      <dgm:spPr/>
    </dgm:pt>
    <dgm:pt modelId="{9AAD816E-B62E-414D-B64E-3362DB92E8F6}" type="pres">
      <dgm:prSet presAssocID="{FD38F200-7D22-4AED-8115-894E43BF7ADE}" presName="childText" presStyleLbl="conFgAcc1" presStyleIdx="4" presStyleCnt="5">
        <dgm:presLayoutVars>
          <dgm:bulletEnabled val="1"/>
        </dgm:presLayoutVars>
      </dgm:prSet>
      <dgm:spPr>
        <a:noFill/>
        <a:ln>
          <a:solidFill>
            <a:schemeClr val="accent3"/>
          </a:solidFill>
        </a:ln>
      </dgm:spPr>
    </dgm:pt>
  </dgm:ptLst>
  <dgm:cxnLst>
    <dgm:cxn modelId="{3217901B-2E4A-4651-9904-020EA1CD6F6C}" type="presOf" srcId="{E7AA844F-F2D1-464A-97C2-D51E16384AD9}" destId="{5AE5CA80-36FC-47D1-8E1C-8D7799C51936}" srcOrd="1" destOrd="0" presId="urn:microsoft.com/office/officeart/2005/8/layout/list1"/>
    <dgm:cxn modelId="{57D91D29-2390-4E27-8DF3-FBF5D13584F1}" srcId="{0550FDAF-B6E2-48D3-8BEE-26801E3A5B48}" destId="{CC7494C0-7354-469B-8A95-B36F42C42AA8}" srcOrd="3" destOrd="0" parTransId="{CD3C34C8-526F-49E0-AB96-FE5E7A42F230}" sibTransId="{DF7A63F1-7E20-4F6D-89D6-D2B8C7C1DD58}"/>
    <dgm:cxn modelId="{0E3FAC2E-6C2F-4540-9869-9B4BF92971AB}" type="presOf" srcId="{E7AA844F-F2D1-464A-97C2-D51E16384AD9}" destId="{1A9EA5D9-6B32-4A70-B49A-8E8962FC1C3B}" srcOrd="0" destOrd="0" presId="urn:microsoft.com/office/officeart/2005/8/layout/list1"/>
    <dgm:cxn modelId="{59724C6A-6CD4-4F47-B8A8-F89EB968BC93}" srcId="{0550FDAF-B6E2-48D3-8BEE-26801E3A5B48}" destId="{FD38F200-7D22-4AED-8115-894E43BF7ADE}" srcOrd="4" destOrd="0" parTransId="{9520C023-5241-43B3-84E7-90F1E848FA12}" sibTransId="{70A2E9B8-772D-4C43-A048-CD33CF3C2983}"/>
    <dgm:cxn modelId="{8AFCE06A-0A16-4E1C-BFB8-18E1546E8189}" type="presOf" srcId="{CC7494C0-7354-469B-8A95-B36F42C42AA8}" destId="{4436AB06-F532-4070-A11A-9BDFF91E7805}" srcOrd="1" destOrd="0" presId="urn:microsoft.com/office/officeart/2005/8/layout/list1"/>
    <dgm:cxn modelId="{B596184C-4D31-4615-B053-0E6281A944D2}" type="presOf" srcId="{CC7494C0-7354-469B-8A95-B36F42C42AA8}" destId="{C3B60EFD-F65C-42BF-9F8C-703A7A4F9562}" srcOrd="0" destOrd="0" presId="urn:microsoft.com/office/officeart/2005/8/layout/list1"/>
    <dgm:cxn modelId="{D6E8EB55-8808-4A94-96E4-A1F0691A2445}" type="presOf" srcId="{730EC3E8-EA5D-4F41-AC39-AA16221763FB}" destId="{354E9114-8458-49D0-AA4B-AA50E58EFE6F}" srcOrd="1" destOrd="0" presId="urn:microsoft.com/office/officeart/2005/8/layout/list1"/>
    <dgm:cxn modelId="{40586256-FD8B-47BA-B7AB-BCE1CD1B60B0}" srcId="{0550FDAF-B6E2-48D3-8BEE-26801E3A5B48}" destId="{7AEEBE2C-3CAC-4FC5-937B-2F277C9AAE88}" srcOrd="1" destOrd="0" parTransId="{F4D0E54C-AA15-4D33-A265-F21D30371F98}" sibTransId="{22009919-B76E-4878-BEDA-143E1F8453B6}"/>
    <dgm:cxn modelId="{1E81C259-588F-4158-8F52-79A217312B22}" type="presOf" srcId="{0550FDAF-B6E2-48D3-8BEE-26801E3A5B48}" destId="{D59761C3-5648-4E4D-87CB-B22A23782050}" srcOrd="0" destOrd="0" presId="urn:microsoft.com/office/officeart/2005/8/layout/list1"/>
    <dgm:cxn modelId="{4CB01184-F98D-46AF-A30C-241BAF07D1DF}" type="presOf" srcId="{730EC3E8-EA5D-4F41-AC39-AA16221763FB}" destId="{D568B9B3-4C0F-49DB-8CD5-38259A4606D9}" srcOrd="0" destOrd="0" presId="urn:microsoft.com/office/officeart/2005/8/layout/list1"/>
    <dgm:cxn modelId="{B97BAD91-076F-4945-9C32-E4F5151B473C}" type="presOf" srcId="{7AEEBE2C-3CAC-4FC5-937B-2F277C9AAE88}" destId="{16D22B98-0BA8-4796-BFAE-0D7C00547057}" srcOrd="0" destOrd="0" presId="urn:microsoft.com/office/officeart/2005/8/layout/list1"/>
    <dgm:cxn modelId="{C6276996-3BF0-43D5-B32F-A3BB020A1FC2}" type="presOf" srcId="{FD38F200-7D22-4AED-8115-894E43BF7ADE}" destId="{3B7CD6D6-EE8A-4D70-ADE3-3BC47CB8DF82}" srcOrd="0" destOrd="0" presId="urn:microsoft.com/office/officeart/2005/8/layout/list1"/>
    <dgm:cxn modelId="{B931DDB7-D1D2-4D1C-8CB2-AB4DC60C8284}" srcId="{0550FDAF-B6E2-48D3-8BEE-26801E3A5B48}" destId="{730EC3E8-EA5D-4F41-AC39-AA16221763FB}" srcOrd="0" destOrd="0" parTransId="{6EF4AEDB-A4E8-499C-BA2D-AB86E62455F0}" sibTransId="{D6564270-9C78-43CA-82AD-F17883BEEA42}"/>
    <dgm:cxn modelId="{E3A5DEE3-4EBF-4344-A268-5D35772D245A}" type="presOf" srcId="{7AEEBE2C-3CAC-4FC5-937B-2F277C9AAE88}" destId="{3E8A813E-8927-43E9-B123-52EDB58C759A}" srcOrd="1" destOrd="0" presId="urn:microsoft.com/office/officeart/2005/8/layout/list1"/>
    <dgm:cxn modelId="{290420F4-1A89-4B84-9C81-680CECCCF5F6}" srcId="{0550FDAF-B6E2-48D3-8BEE-26801E3A5B48}" destId="{E7AA844F-F2D1-464A-97C2-D51E16384AD9}" srcOrd="2" destOrd="0" parTransId="{5EC6AC0C-B33A-468B-8236-B098DAE58C7A}" sibTransId="{F0EE75AC-EC9F-4348-A93E-D8FBBF519C1F}"/>
    <dgm:cxn modelId="{683FEEF9-418F-4A19-998B-C793B8A4DE85}" type="presOf" srcId="{FD38F200-7D22-4AED-8115-894E43BF7ADE}" destId="{4855262E-22F9-4A74-81EE-603C9B8E6360}" srcOrd="1" destOrd="0" presId="urn:microsoft.com/office/officeart/2005/8/layout/list1"/>
    <dgm:cxn modelId="{CF5EF0AC-F526-443F-9BB6-6F32D3080806}" type="presParOf" srcId="{D59761C3-5648-4E4D-87CB-B22A23782050}" destId="{7BEF37B4-15AA-4582-9678-CD93C915D81E}" srcOrd="0" destOrd="0" presId="urn:microsoft.com/office/officeart/2005/8/layout/list1"/>
    <dgm:cxn modelId="{A4E2729F-EDE7-42FC-BCA7-8EAB3AF2EA8E}" type="presParOf" srcId="{7BEF37B4-15AA-4582-9678-CD93C915D81E}" destId="{D568B9B3-4C0F-49DB-8CD5-38259A4606D9}" srcOrd="0" destOrd="0" presId="urn:microsoft.com/office/officeart/2005/8/layout/list1"/>
    <dgm:cxn modelId="{B7F363BD-EE35-430F-9CB5-0359F110B3DD}" type="presParOf" srcId="{7BEF37B4-15AA-4582-9678-CD93C915D81E}" destId="{354E9114-8458-49D0-AA4B-AA50E58EFE6F}" srcOrd="1" destOrd="0" presId="urn:microsoft.com/office/officeart/2005/8/layout/list1"/>
    <dgm:cxn modelId="{D37705AE-748E-4B32-B89A-D5C7E260883D}" type="presParOf" srcId="{D59761C3-5648-4E4D-87CB-B22A23782050}" destId="{D575BA15-B270-4ED3-ADA8-5D7496C44445}" srcOrd="1" destOrd="0" presId="urn:microsoft.com/office/officeart/2005/8/layout/list1"/>
    <dgm:cxn modelId="{CFC40F24-9D89-425D-B0EE-D6505E78270D}" type="presParOf" srcId="{D59761C3-5648-4E4D-87CB-B22A23782050}" destId="{C3A47493-066A-45BB-86BB-BEF6E01AB45E}" srcOrd="2" destOrd="0" presId="urn:microsoft.com/office/officeart/2005/8/layout/list1"/>
    <dgm:cxn modelId="{ABD99726-2D87-4916-A432-449F13F3DB02}" type="presParOf" srcId="{D59761C3-5648-4E4D-87CB-B22A23782050}" destId="{756B7BFA-3508-445D-ADDE-2318F19BA902}" srcOrd="3" destOrd="0" presId="urn:microsoft.com/office/officeart/2005/8/layout/list1"/>
    <dgm:cxn modelId="{5502BC77-CF35-4F0F-9802-D1AE6DF6BC92}" type="presParOf" srcId="{D59761C3-5648-4E4D-87CB-B22A23782050}" destId="{C4D77E6F-BB05-4684-BDB2-83328871F1C5}" srcOrd="4" destOrd="0" presId="urn:microsoft.com/office/officeart/2005/8/layout/list1"/>
    <dgm:cxn modelId="{D1D13669-CA4C-4550-BB15-3788621936A7}" type="presParOf" srcId="{C4D77E6F-BB05-4684-BDB2-83328871F1C5}" destId="{16D22B98-0BA8-4796-BFAE-0D7C00547057}" srcOrd="0" destOrd="0" presId="urn:microsoft.com/office/officeart/2005/8/layout/list1"/>
    <dgm:cxn modelId="{FE0795CE-0EAF-4547-9284-157D3AE00DF5}" type="presParOf" srcId="{C4D77E6F-BB05-4684-BDB2-83328871F1C5}" destId="{3E8A813E-8927-43E9-B123-52EDB58C759A}" srcOrd="1" destOrd="0" presId="urn:microsoft.com/office/officeart/2005/8/layout/list1"/>
    <dgm:cxn modelId="{ED7F836D-D63E-46F0-9659-4319A205DBF2}" type="presParOf" srcId="{D59761C3-5648-4E4D-87CB-B22A23782050}" destId="{2AB113F1-49EA-4765-A5F9-B11A7E4D39E0}" srcOrd="5" destOrd="0" presId="urn:microsoft.com/office/officeart/2005/8/layout/list1"/>
    <dgm:cxn modelId="{9EE921FC-6B37-4E96-96CD-64C4814730B5}" type="presParOf" srcId="{D59761C3-5648-4E4D-87CB-B22A23782050}" destId="{AFCDCD01-B0EB-4B74-BE4E-B8FE3244BD78}" srcOrd="6" destOrd="0" presId="urn:microsoft.com/office/officeart/2005/8/layout/list1"/>
    <dgm:cxn modelId="{A433B64F-A432-4899-B7B6-52E213409486}" type="presParOf" srcId="{D59761C3-5648-4E4D-87CB-B22A23782050}" destId="{7CB4B55E-AE8C-4D67-A528-A8E5C605145B}" srcOrd="7" destOrd="0" presId="urn:microsoft.com/office/officeart/2005/8/layout/list1"/>
    <dgm:cxn modelId="{98A469C2-A14E-43CB-A751-BE747398E2F1}" type="presParOf" srcId="{D59761C3-5648-4E4D-87CB-B22A23782050}" destId="{1BB9CA4E-0987-491F-BEFF-EB2715A3F4CD}" srcOrd="8" destOrd="0" presId="urn:microsoft.com/office/officeart/2005/8/layout/list1"/>
    <dgm:cxn modelId="{3061E199-AB01-4973-8B3C-76084B644132}" type="presParOf" srcId="{1BB9CA4E-0987-491F-BEFF-EB2715A3F4CD}" destId="{1A9EA5D9-6B32-4A70-B49A-8E8962FC1C3B}" srcOrd="0" destOrd="0" presId="urn:microsoft.com/office/officeart/2005/8/layout/list1"/>
    <dgm:cxn modelId="{15875707-7344-4201-A046-102A70D3915E}" type="presParOf" srcId="{1BB9CA4E-0987-491F-BEFF-EB2715A3F4CD}" destId="{5AE5CA80-36FC-47D1-8E1C-8D7799C51936}" srcOrd="1" destOrd="0" presId="urn:microsoft.com/office/officeart/2005/8/layout/list1"/>
    <dgm:cxn modelId="{10ED3477-B60D-4EB4-89BF-04F14B5E2972}" type="presParOf" srcId="{D59761C3-5648-4E4D-87CB-B22A23782050}" destId="{4DAF7960-1BFC-4992-8104-3CA3319E0395}" srcOrd="9" destOrd="0" presId="urn:microsoft.com/office/officeart/2005/8/layout/list1"/>
    <dgm:cxn modelId="{AB34FF4C-FC5D-4EDD-B613-E18ED4490AC6}" type="presParOf" srcId="{D59761C3-5648-4E4D-87CB-B22A23782050}" destId="{3FC87B83-9A5E-4AFE-8678-21CECF5F2D10}" srcOrd="10" destOrd="0" presId="urn:microsoft.com/office/officeart/2005/8/layout/list1"/>
    <dgm:cxn modelId="{869FF8C4-5A31-4DDC-9625-F40974EE3D94}" type="presParOf" srcId="{D59761C3-5648-4E4D-87CB-B22A23782050}" destId="{3620025C-73CC-4750-AF0A-93E3E84CB4F7}" srcOrd="11" destOrd="0" presId="urn:microsoft.com/office/officeart/2005/8/layout/list1"/>
    <dgm:cxn modelId="{78FBDB08-6333-45A0-86C8-1EECD7D41747}" type="presParOf" srcId="{D59761C3-5648-4E4D-87CB-B22A23782050}" destId="{8A08AA53-FF6D-4B11-8F66-2C8D6CAE4256}" srcOrd="12" destOrd="0" presId="urn:microsoft.com/office/officeart/2005/8/layout/list1"/>
    <dgm:cxn modelId="{7FF3EF90-1984-402F-A9CF-81DF6A1F465D}" type="presParOf" srcId="{8A08AA53-FF6D-4B11-8F66-2C8D6CAE4256}" destId="{C3B60EFD-F65C-42BF-9F8C-703A7A4F9562}" srcOrd="0" destOrd="0" presId="urn:microsoft.com/office/officeart/2005/8/layout/list1"/>
    <dgm:cxn modelId="{B0BF4CCF-DA02-4162-8921-DF3EE120D5D1}" type="presParOf" srcId="{8A08AA53-FF6D-4B11-8F66-2C8D6CAE4256}" destId="{4436AB06-F532-4070-A11A-9BDFF91E7805}" srcOrd="1" destOrd="0" presId="urn:microsoft.com/office/officeart/2005/8/layout/list1"/>
    <dgm:cxn modelId="{D5DFFBA9-7B4E-4513-A646-C5C13E4AEF35}" type="presParOf" srcId="{D59761C3-5648-4E4D-87CB-B22A23782050}" destId="{06C4C264-1741-4AB2-B29A-12EA4D372374}" srcOrd="13" destOrd="0" presId="urn:microsoft.com/office/officeart/2005/8/layout/list1"/>
    <dgm:cxn modelId="{6FA44E8B-5D9F-4AA4-B1F6-C20B827F7534}" type="presParOf" srcId="{D59761C3-5648-4E4D-87CB-B22A23782050}" destId="{F446B8C1-0EED-4407-A260-B53BA7D8830E}" srcOrd="14" destOrd="0" presId="urn:microsoft.com/office/officeart/2005/8/layout/list1"/>
    <dgm:cxn modelId="{2CF8AC58-507E-407D-A395-C312A1FBC8D2}" type="presParOf" srcId="{D59761C3-5648-4E4D-87CB-B22A23782050}" destId="{D9C3F560-D897-4A7A-8F42-512B83796A85}" srcOrd="15" destOrd="0" presId="urn:microsoft.com/office/officeart/2005/8/layout/list1"/>
    <dgm:cxn modelId="{62C678F4-F3D0-40F0-A4B3-A297774F6C33}" type="presParOf" srcId="{D59761C3-5648-4E4D-87CB-B22A23782050}" destId="{96D37949-E2B7-4796-A26C-E083047B3DEF}" srcOrd="16" destOrd="0" presId="urn:microsoft.com/office/officeart/2005/8/layout/list1"/>
    <dgm:cxn modelId="{8D976387-351E-4E60-AAD1-A3A88A37AD98}" type="presParOf" srcId="{96D37949-E2B7-4796-A26C-E083047B3DEF}" destId="{3B7CD6D6-EE8A-4D70-ADE3-3BC47CB8DF82}" srcOrd="0" destOrd="0" presId="urn:microsoft.com/office/officeart/2005/8/layout/list1"/>
    <dgm:cxn modelId="{9E92C69F-293A-43A4-B34E-1CF80B36F8D8}" type="presParOf" srcId="{96D37949-E2B7-4796-A26C-E083047B3DEF}" destId="{4855262E-22F9-4A74-81EE-603C9B8E6360}" srcOrd="1" destOrd="0" presId="urn:microsoft.com/office/officeart/2005/8/layout/list1"/>
    <dgm:cxn modelId="{F31B7054-FCFF-46E5-B813-90CD82C0DAA0}" type="presParOf" srcId="{D59761C3-5648-4E4D-87CB-B22A23782050}" destId="{285547CE-2A80-495F-B1B1-6E8987634F75}" srcOrd="17" destOrd="0" presId="urn:microsoft.com/office/officeart/2005/8/layout/list1"/>
    <dgm:cxn modelId="{8B2A893A-4351-4EE9-A7AE-7E89E1484658}" type="presParOf" srcId="{D59761C3-5648-4E4D-87CB-B22A23782050}" destId="{9AAD816E-B62E-414D-B64E-3362DB92E8F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E26D1-57D4-4E7E-A903-C259CF10B959}" type="doc">
      <dgm:prSet loTypeId="urn:microsoft.com/office/officeart/2005/8/layout/p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E0F21F68-12AE-455E-AC9D-E2CFEAD51E17}">
      <dgm:prSet phldrT="[Text]"/>
      <dgm:spPr/>
      <dgm:t>
        <a:bodyPr/>
        <a:lstStyle/>
        <a:p>
          <a:r>
            <a:rPr lang="en-GB" dirty="0"/>
            <a:t>Video</a:t>
          </a:r>
        </a:p>
      </dgm:t>
    </dgm:pt>
    <dgm:pt modelId="{6165769E-BE3A-43DA-A913-FF95B8A44F5A}" type="parTrans" cxnId="{D82EA12F-CDCF-48E0-A0F4-3A2181D9BD12}">
      <dgm:prSet/>
      <dgm:spPr/>
      <dgm:t>
        <a:bodyPr/>
        <a:lstStyle/>
        <a:p>
          <a:endParaRPr lang="en-GB"/>
        </a:p>
      </dgm:t>
    </dgm:pt>
    <dgm:pt modelId="{1BE51EC9-0FF3-47AE-A68F-F77466CB8C1E}" type="sibTrans" cxnId="{D82EA12F-CDCF-48E0-A0F4-3A2181D9BD12}">
      <dgm:prSet/>
      <dgm:spPr/>
      <dgm:t>
        <a:bodyPr/>
        <a:lstStyle/>
        <a:p>
          <a:endParaRPr lang="en-GB"/>
        </a:p>
      </dgm:t>
    </dgm:pt>
    <dgm:pt modelId="{9AEC5C45-4170-4349-896D-DA081D1302C3}">
      <dgm:prSet phldrT="[Text]"/>
      <dgm:spPr/>
      <dgm:t>
        <a:bodyPr/>
        <a:lstStyle/>
        <a:p>
          <a:r>
            <a:rPr lang="en-GB" dirty="0"/>
            <a:t>Animation</a:t>
          </a:r>
        </a:p>
      </dgm:t>
    </dgm:pt>
    <dgm:pt modelId="{E9190F6C-E199-41A4-8B89-5DEF01BFEAAF}" type="parTrans" cxnId="{E80F7D98-D62A-4E8E-9B2C-03D9A51B53CB}">
      <dgm:prSet/>
      <dgm:spPr/>
      <dgm:t>
        <a:bodyPr/>
        <a:lstStyle/>
        <a:p>
          <a:endParaRPr lang="en-GB"/>
        </a:p>
      </dgm:t>
    </dgm:pt>
    <dgm:pt modelId="{5BE52F6D-35E2-4C36-9CFB-BA1E1255AF90}" type="sibTrans" cxnId="{E80F7D98-D62A-4E8E-9B2C-03D9A51B53CB}">
      <dgm:prSet/>
      <dgm:spPr/>
      <dgm:t>
        <a:bodyPr/>
        <a:lstStyle/>
        <a:p>
          <a:endParaRPr lang="en-GB"/>
        </a:p>
      </dgm:t>
    </dgm:pt>
    <dgm:pt modelId="{0977A77D-1C0C-470B-ABE8-17D6E9FE89DB}">
      <dgm:prSet phldrT="[Text]"/>
      <dgm:spPr/>
      <dgm:t>
        <a:bodyPr/>
        <a:lstStyle/>
        <a:p>
          <a:r>
            <a:rPr lang="en-GB" dirty="0"/>
            <a:t>Datasets</a:t>
          </a:r>
        </a:p>
      </dgm:t>
    </dgm:pt>
    <dgm:pt modelId="{1134BEEA-E65B-4C6B-9BC3-B394CA5B0911}" type="parTrans" cxnId="{FF7D5930-B6EA-45D9-B6AA-AE7170463954}">
      <dgm:prSet/>
      <dgm:spPr/>
      <dgm:t>
        <a:bodyPr/>
        <a:lstStyle/>
        <a:p>
          <a:endParaRPr lang="en-GB"/>
        </a:p>
      </dgm:t>
    </dgm:pt>
    <dgm:pt modelId="{2DF08F98-2BA8-4892-A66A-408D7FB77077}" type="sibTrans" cxnId="{FF7D5930-B6EA-45D9-B6AA-AE7170463954}">
      <dgm:prSet/>
      <dgm:spPr/>
      <dgm:t>
        <a:bodyPr/>
        <a:lstStyle/>
        <a:p>
          <a:endParaRPr lang="en-GB"/>
        </a:p>
      </dgm:t>
    </dgm:pt>
    <dgm:pt modelId="{433F704C-CF8F-4392-B793-7EB057E543BB}">
      <dgm:prSet phldrT="[Text]"/>
      <dgm:spPr/>
      <dgm:t>
        <a:bodyPr/>
        <a:lstStyle/>
        <a:p>
          <a:r>
            <a:rPr lang="en-GB" dirty="0"/>
            <a:t>Simulation</a:t>
          </a:r>
        </a:p>
      </dgm:t>
    </dgm:pt>
    <dgm:pt modelId="{BF49D5FB-4397-44A2-9DD9-C2FE866336C0}" type="parTrans" cxnId="{FDE09561-FAA3-4DF9-9C35-B1630834733D}">
      <dgm:prSet/>
      <dgm:spPr/>
      <dgm:t>
        <a:bodyPr/>
        <a:lstStyle/>
        <a:p>
          <a:endParaRPr lang="en-GB"/>
        </a:p>
      </dgm:t>
    </dgm:pt>
    <dgm:pt modelId="{E17E8BAB-F08D-4A3D-B0C4-4EF49D45881C}" type="sibTrans" cxnId="{FDE09561-FAA3-4DF9-9C35-B1630834733D}">
      <dgm:prSet/>
      <dgm:spPr/>
      <dgm:t>
        <a:bodyPr/>
        <a:lstStyle/>
        <a:p>
          <a:endParaRPr lang="en-GB"/>
        </a:p>
      </dgm:t>
    </dgm:pt>
    <dgm:pt modelId="{EA3E720E-8B19-442F-A1E5-A9AF48E4A27A}" type="pres">
      <dgm:prSet presAssocID="{92BE26D1-57D4-4E7E-A903-C259CF10B959}" presName="Name0" presStyleCnt="0">
        <dgm:presLayoutVars>
          <dgm:dir/>
          <dgm:resizeHandles val="exact"/>
        </dgm:presLayoutVars>
      </dgm:prSet>
      <dgm:spPr/>
    </dgm:pt>
    <dgm:pt modelId="{7D2C8B79-A43B-4A6E-9CD5-3363C26F5ECE}" type="pres">
      <dgm:prSet presAssocID="{E0F21F68-12AE-455E-AC9D-E2CFEAD51E17}" presName="compNode" presStyleCnt="0"/>
      <dgm:spPr/>
    </dgm:pt>
    <dgm:pt modelId="{AD47D2DF-2F33-44F7-A80F-25F01271D43C}" type="pres">
      <dgm:prSet presAssocID="{E0F21F68-12AE-455E-AC9D-E2CFEAD51E17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media"/>
        </a:ext>
      </dgm:extLst>
    </dgm:pt>
    <dgm:pt modelId="{ADA1317E-162C-4AB0-BBC3-F512463B4F39}" type="pres">
      <dgm:prSet presAssocID="{E0F21F68-12AE-455E-AC9D-E2CFEAD51E17}" presName="textRect" presStyleLbl="revTx" presStyleIdx="0" presStyleCnt="4">
        <dgm:presLayoutVars>
          <dgm:bulletEnabled val="1"/>
        </dgm:presLayoutVars>
      </dgm:prSet>
      <dgm:spPr/>
    </dgm:pt>
    <dgm:pt modelId="{0A35D729-345D-4DAC-8140-9A72359EF36C}" type="pres">
      <dgm:prSet presAssocID="{1BE51EC9-0FF3-47AE-A68F-F77466CB8C1E}" presName="sibTrans" presStyleLbl="sibTrans2D1" presStyleIdx="0" presStyleCnt="0"/>
      <dgm:spPr/>
    </dgm:pt>
    <dgm:pt modelId="{C9EAD0B0-058E-4994-B916-1FFB902DE655}" type="pres">
      <dgm:prSet presAssocID="{9AEC5C45-4170-4349-896D-DA081D1302C3}" presName="compNode" presStyleCnt="0"/>
      <dgm:spPr/>
    </dgm:pt>
    <dgm:pt modelId="{89820FED-1E4A-4478-9090-D90E4C77406A}" type="pres">
      <dgm:prSet presAssocID="{9AEC5C45-4170-4349-896D-DA081D1302C3}" presName="pict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Vlog"/>
        </a:ext>
      </dgm:extLst>
    </dgm:pt>
    <dgm:pt modelId="{FBC148C8-8CAD-4EC4-B5B8-C140255BDC63}" type="pres">
      <dgm:prSet presAssocID="{9AEC5C45-4170-4349-896D-DA081D1302C3}" presName="textRect" presStyleLbl="revTx" presStyleIdx="1" presStyleCnt="4">
        <dgm:presLayoutVars>
          <dgm:bulletEnabled val="1"/>
        </dgm:presLayoutVars>
      </dgm:prSet>
      <dgm:spPr/>
    </dgm:pt>
    <dgm:pt modelId="{51E40DB9-8967-4CBE-B9B2-8D9DBDC8AF73}" type="pres">
      <dgm:prSet presAssocID="{5BE52F6D-35E2-4C36-9CFB-BA1E1255AF90}" presName="sibTrans" presStyleLbl="sibTrans2D1" presStyleIdx="0" presStyleCnt="0"/>
      <dgm:spPr/>
    </dgm:pt>
    <dgm:pt modelId="{4AE028F7-D8AB-4335-A816-6281AAAC2B83}" type="pres">
      <dgm:prSet presAssocID="{0977A77D-1C0C-470B-ABE8-17D6E9FE89DB}" presName="compNode" presStyleCnt="0"/>
      <dgm:spPr/>
    </dgm:pt>
    <dgm:pt modelId="{37DE8788-BE6B-4998-90B2-4C5EC9CD5528}" type="pres">
      <dgm:prSet presAssocID="{0977A77D-1C0C-470B-ABE8-17D6E9FE89DB}" presName="pict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B9685E95-7CFE-473B-875A-A17B8916975D}" type="pres">
      <dgm:prSet presAssocID="{0977A77D-1C0C-470B-ABE8-17D6E9FE89DB}" presName="textRect" presStyleLbl="revTx" presStyleIdx="2" presStyleCnt="4">
        <dgm:presLayoutVars>
          <dgm:bulletEnabled val="1"/>
        </dgm:presLayoutVars>
      </dgm:prSet>
      <dgm:spPr/>
    </dgm:pt>
    <dgm:pt modelId="{805F53CF-0FED-40FB-B1C1-389C43AD688A}" type="pres">
      <dgm:prSet presAssocID="{2DF08F98-2BA8-4892-A66A-408D7FB77077}" presName="sibTrans" presStyleLbl="sibTrans2D1" presStyleIdx="0" presStyleCnt="0"/>
      <dgm:spPr/>
    </dgm:pt>
    <dgm:pt modelId="{09E70CC8-61CE-4EDC-BC12-2BEA95D2FE98}" type="pres">
      <dgm:prSet presAssocID="{433F704C-CF8F-4392-B793-7EB057E543BB}" presName="compNode" presStyleCnt="0"/>
      <dgm:spPr/>
    </dgm:pt>
    <dgm:pt modelId="{35D0F6C8-B2BB-459D-B81F-27F57FFDCA5A}" type="pres">
      <dgm:prSet presAssocID="{433F704C-CF8F-4392-B793-7EB057E543BB}" presName="pict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04294FD-DCF7-4FF6-B3E2-5703F5010C9A}" type="pres">
      <dgm:prSet presAssocID="{433F704C-CF8F-4392-B793-7EB057E543B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07733921-F2D5-4C60-BF5F-37116744A866}" type="presOf" srcId="{E0F21F68-12AE-455E-AC9D-E2CFEAD51E17}" destId="{ADA1317E-162C-4AB0-BBC3-F512463B4F39}" srcOrd="0" destOrd="0" presId="urn:microsoft.com/office/officeart/2005/8/layout/pList1"/>
    <dgm:cxn modelId="{D82EA12F-CDCF-48E0-A0F4-3A2181D9BD12}" srcId="{92BE26D1-57D4-4E7E-A903-C259CF10B959}" destId="{E0F21F68-12AE-455E-AC9D-E2CFEAD51E17}" srcOrd="0" destOrd="0" parTransId="{6165769E-BE3A-43DA-A913-FF95B8A44F5A}" sibTransId="{1BE51EC9-0FF3-47AE-A68F-F77466CB8C1E}"/>
    <dgm:cxn modelId="{FF7D5930-B6EA-45D9-B6AA-AE7170463954}" srcId="{92BE26D1-57D4-4E7E-A903-C259CF10B959}" destId="{0977A77D-1C0C-470B-ABE8-17D6E9FE89DB}" srcOrd="2" destOrd="0" parTransId="{1134BEEA-E65B-4C6B-9BC3-B394CA5B0911}" sibTransId="{2DF08F98-2BA8-4892-A66A-408D7FB77077}"/>
    <dgm:cxn modelId="{060F3632-1232-4F66-BEFB-637F61F45F18}" type="presOf" srcId="{5BE52F6D-35E2-4C36-9CFB-BA1E1255AF90}" destId="{51E40DB9-8967-4CBE-B9B2-8D9DBDC8AF73}" srcOrd="0" destOrd="0" presId="urn:microsoft.com/office/officeart/2005/8/layout/pList1"/>
    <dgm:cxn modelId="{BE0E5536-C34B-4F9C-B22B-A021ABEBB61F}" type="presOf" srcId="{92BE26D1-57D4-4E7E-A903-C259CF10B959}" destId="{EA3E720E-8B19-442F-A1E5-A9AF48E4A27A}" srcOrd="0" destOrd="0" presId="urn:microsoft.com/office/officeart/2005/8/layout/pList1"/>
    <dgm:cxn modelId="{FDE09561-FAA3-4DF9-9C35-B1630834733D}" srcId="{92BE26D1-57D4-4E7E-A903-C259CF10B959}" destId="{433F704C-CF8F-4392-B793-7EB057E543BB}" srcOrd="3" destOrd="0" parTransId="{BF49D5FB-4397-44A2-9DD9-C2FE866336C0}" sibTransId="{E17E8BAB-F08D-4A3D-B0C4-4EF49D45881C}"/>
    <dgm:cxn modelId="{6BF8DF7B-B7E9-4151-8E23-FF8DC28EBD7F}" type="presOf" srcId="{2DF08F98-2BA8-4892-A66A-408D7FB77077}" destId="{805F53CF-0FED-40FB-B1C1-389C43AD688A}" srcOrd="0" destOrd="0" presId="urn:microsoft.com/office/officeart/2005/8/layout/pList1"/>
    <dgm:cxn modelId="{9BD7D083-C541-4F25-B139-CBD59EE4C81D}" type="presOf" srcId="{1BE51EC9-0FF3-47AE-A68F-F77466CB8C1E}" destId="{0A35D729-345D-4DAC-8140-9A72359EF36C}" srcOrd="0" destOrd="0" presId="urn:microsoft.com/office/officeart/2005/8/layout/pList1"/>
    <dgm:cxn modelId="{E80F7D98-D62A-4E8E-9B2C-03D9A51B53CB}" srcId="{92BE26D1-57D4-4E7E-A903-C259CF10B959}" destId="{9AEC5C45-4170-4349-896D-DA081D1302C3}" srcOrd="1" destOrd="0" parTransId="{E9190F6C-E199-41A4-8B89-5DEF01BFEAAF}" sibTransId="{5BE52F6D-35E2-4C36-9CFB-BA1E1255AF90}"/>
    <dgm:cxn modelId="{27098EB8-06EB-4596-A5E6-8787666A9CBB}" type="presOf" srcId="{9AEC5C45-4170-4349-896D-DA081D1302C3}" destId="{FBC148C8-8CAD-4EC4-B5B8-C140255BDC63}" srcOrd="0" destOrd="0" presId="urn:microsoft.com/office/officeart/2005/8/layout/pList1"/>
    <dgm:cxn modelId="{58F788D5-523D-4E6C-8D35-015F0BFC56E4}" type="presOf" srcId="{0977A77D-1C0C-470B-ABE8-17D6E9FE89DB}" destId="{B9685E95-7CFE-473B-875A-A17B8916975D}" srcOrd="0" destOrd="0" presId="urn:microsoft.com/office/officeart/2005/8/layout/pList1"/>
    <dgm:cxn modelId="{064D9BDD-1ECE-4B41-A213-230A36EB696C}" type="presOf" srcId="{433F704C-CF8F-4392-B793-7EB057E543BB}" destId="{D04294FD-DCF7-4FF6-B3E2-5703F5010C9A}" srcOrd="0" destOrd="0" presId="urn:microsoft.com/office/officeart/2005/8/layout/pList1"/>
    <dgm:cxn modelId="{61C92211-BB61-4809-991B-3D41AF460779}" type="presParOf" srcId="{EA3E720E-8B19-442F-A1E5-A9AF48E4A27A}" destId="{7D2C8B79-A43B-4A6E-9CD5-3363C26F5ECE}" srcOrd="0" destOrd="0" presId="urn:microsoft.com/office/officeart/2005/8/layout/pList1"/>
    <dgm:cxn modelId="{39DD5624-EA5A-4CA5-80F2-796B99D12050}" type="presParOf" srcId="{7D2C8B79-A43B-4A6E-9CD5-3363C26F5ECE}" destId="{AD47D2DF-2F33-44F7-A80F-25F01271D43C}" srcOrd="0" destOrd="0" presId="urn:microsoft.com/office/officeart/2005/8/layout/pList1"/>
    <dgm:cxn modelId="{2EAE462D-B09E-4542-8582-BCE359397B74}" type="presParOf" srcId="{7D2C8B79-A43B-4A6E-9CD5-3363C26F5ECE}" destId="{ADA1317E-162C-4AB0-BBC3-F512463B4F39}" srcOrd="1" destOrd="0" presId="urn:microsoft.com/office/officeart/2005/8/layout/pList1"/>
    <dgm:cxn modelId="{55AA7752-414F-4EC9-A0C4-79D2B70B80FF}" type="presParOf" srcId="{EA3E720E-8B19-442F-A1E5-A9AF48E4A27A}" destId="{0A35D729-345D-4DAC-8140-9A72359EF36C}" srcOrd="1" destOrd="0" presId="urn:microsoft.com/office/officeart/2005/8/layout/pList1"/>
    <dgm:cxn modelId="{C830F667-A6EA-4BEE-8ABC-2970FE8EE13A}" type="presParOf" srcId="{EA3E720E-8B19-442F-A1E5-A9AF48E4A27A}" destId="{C9EAD0B0-058E-4994-B916-1FFB902DE655}" srcOrd="2" destOrd="0" presId="urn:microsoft.com/office/officeart/2005/8/layout/pList1"/>
    <dgm:cxn modelId="{E62135CD-54CF-49F0-B228-B525AE3ED012}" type="presParOf" srcId="{C9EAD0B0-058E-4994-B916-1FFB902DE655}" destId="{89820FED-1E4A-4478-9090-D90E4C77406A}" srcOrd="0" destOrd="0" presId="urn:microsoft.com/office/officeart/2005/8/layout/pList1"/>
    <dgm:cxn modelId="{3A986669-67B6-46CC-B762-90B8A5CF6B44}" type="presParOf" srcId="{C9EAD0B0-058E-4994-B916-1FFB902DE655}" destId="{FBC148C8-8CAD-4EC4-B5B8-C140255BDC63}" srcOrd="1" destOrd="0" presId="urn:microsoft.com/office/officeart/2005/8/layout/pList1"/>
    <dgm:cxn modelId="{C3EBF0AB-411A-474A-BE0F-80A9C39C4A32}" type="presParOf" srcId="{EA3E720E-8B19-442F-A1E5-A9AF48E4A27A}" destId="{51E40DB9-8967-4CBE-B9B2-8D9DBDC8AF73}" srcOrd="3" destOrd="0" presId="urn:microsoft.com/office/officeart/2005/8/layout/pList1"/>
    <dgm:cxn modelId="{2A434370-ED48-453D-8DCC-03652DECAC63}" type="presParOf" srcId="{EA3E720E-8B19-442F-A1E5-A9AF48E4A27A}" destId="{4AE028F7-D8AB-4335-A816-6281AAAC2B83}" srcOrd="4" destOrd="0" presId="urn:microsoft.com/office/officeart/2005/8/layout/pList1"/>
    <dgm:cxn modelId="{0F0148E4-50F6-41C2-B805-618105B331F9}" type="presParOf" srcId="{4AE028F7-D8AB-4335-A816-6281AAAC2B83}" destId="{37DE8788-BE6B-4998-90B2-4C5EC9CD5528}" srcOrd="0" destOrd="0" presId="urn:microsoft.com/office/officeart/2005/8/layout/pList1"/>
    <dgm:cxn modelId="{DFDEFAC8-C927-4EC2-9DE2-27CF96EEAAE3}" type="presParOf" srcId="{4AE028F7-D8AB-4335-A816-6281AAAC2B83}" destId="{B9685E95-7CFE-473B-875A-A17B8916975D}" srcOrd="1" destOrd="0" presId="urn:microsoft.com/office/officeart/2005/8/layout/pList1"/>
    <dgm:cxn modelId="{7DFB00CD-E683-4782-99E9-4973B8D2816A}" type="presParOf" srcId="{EA3E720E-8B19-442F-A1E5-A9AF48E4A27A}" destId="{805F53CF-0FED-40FB-B1C1-389C43AD688A}" srcOrd="5" destOrd="0" presId="urn:microsoft.com/office/officeart/2005/8/layout/pList1"/>
    <dgm:cxn modelId="{401A5C43-3E9D-4275-BBE9-85257E232567}" type="presParOf" srcId="{EA3E720E-8B19-442F-A1E5-A9AF48E4A27A}" destId="{09E70CC8-61CE-4EDC-BC12-2BEA95D2FE98}" srcOrd="6" destOrd="0" presId="urn:microsoft.com/office/officeart/2005/8/layout/pList1"/>
    <dgm:cxn modelId="{5D74F272-00CD-4B38-93A6-098C33EC6333}" type="presParOf" srcId="{09E70CC8-61CE-4EDC-BC12-2BEA95D2FE98}" destId="{35D0F6C8-B2BB-459D-B81F-27F57FFDCA5A}" srcOrd="0" destOrd="0" presId="urn:microsoft.com/office/officeart/2005/8/layout/pList1"/>
    <dgm:cxn modelId="{E6D9AFF2-CA6D-4F6A-AE64-8DC3A22A5039}" type="presParOf" srcId="{09E70CC8-61CE-4EDC-BC12-2BEA95D2FE98}" destId="{D04294FD-DCF7-4FF6-B3E2-5703F5010C9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4E62-10FF-4A5A-87D0-34572E721306}" type="doc">
      <dgm:prSet loTypeId="urn:microsoft.com/office/officeart/2005/8/layout/radial3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A4D3BB3-B1AC-40B3-8C75-8BA8209A2560}">
      <dgm:prSet phldrT="[Text]" custT="1"/>
      <dgm:spPr/>
      <dgm:t>
        <a:bodyPr/>
        <a:lstStyle/>
        <a:p>
          <a:r>
            <a:rPr lang="en-GB" sz="2400" dirty="0">
              <a:solidFill>
                <a:schemeClr val="bg1"/>
              </a:solidFill>
            </a:rPr>
            <a:t>Pre - Lab</a:t>
          </a:r>
        </a:p>
      </dgm:t>
    </dgm:pt>
    <dgm:pt modelId="{80F2E50D-574C-4185-A9E5-1D524704E2F5}" type="parTrans" cxnId="{9AC773EA-E667-4D74-9643-BF2BE16A19F0}">
      <dgm:prSet/>
      <dgm:spPr/>
      <dgm:t>
        <a:bodyPr/>
        <a:lstStyle/>
        <a:p>
          <a:endParaRPr lang="en-GB"/>
        </a:p>
      </dgm:t>
    </dgm:pt>
    <dgm:pt modelId="{324F6A0D-06F9-4C2E-A0B2-9FD3864AE9A6}" type="sibTrans" cxnId="{9AC773EA-E667-4D74-9643-BF2BE16A19F0}">
      <dgm:prSet/>
      <dgm:spPr/>
      <dgm:t>
        <a:bodyPr/>
        <a:lstStyle/>
        <a:p>
          <a:endParaRPr lang="en-GB"/>
        </a:p>
      </dgm:t>
    </dgm:pt>
    <dgm:pt modelId="{02CCA090-38D1-4050-80B7-AED50D12D7CD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Set-up</a:t>
          </a:r>
        </a:p>
      </dgm:t>
    </dgm:pt>
    <dgm:pt modelId="{CEA1A325-3A07-423E-B2FE-C592B0EF2565}" type="parTrans" cxnId="{2F7BD5D4-85CF-409C-BC3A-B9ACF994FDDA}">
      <dgm:prSet/>
      <dgm:spPr/>
      <dgm:t>
        <a:bodyPr/>
        <a:lstStyle/>
        <a:p>
          <a:endParaRPr lang="en-GB"/>
        </a:p>
      </dgm:t>
    </dgm:pt>
    <dgm:pt modelId="{9A0AE5AE-38D1-45D4-927D-8D2FD05EA06D}" type="sibTrans" cxnId="{2F7BD5D4-85CF-409C-BC3A-B9ACF994FDDA}">
      <dgm:prSet/>
      <dgm:spPr/>
      <dgm:t>
        <a:bodyPr/>
        <a:lstStyle/>
        <a:p>
          <a:endParaRPr lang="en-GB"/>
        </a:p>
      </dgm:t>
    </dgm:pt>
    <dgm:pt modelId="{4493B7AE-75F8-4FB4-9F1D-590FD4DC7937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Health &amp; Safety</a:t>
          </a:r>
        </a:p>
      </dgm:t>
    </dgm:pt>
    <dgm:pt modelId="{C7BA2BD8-836C-4096-B6D0-E6807390E043}" type="parTrans" cxnId="{69A5FE71-7850-4824-B7CD-5AB23E6209D1}">
      <dgm:prSet/>
      <dgm:spPr/>
      <dgm:t>
        <a:bodyPr/>
        <a:lstStyle/>
        <a:p>
          <a:endParaRPr lang="en-GB"/>
        </a:p>
      </dgm:t>
    </dgm:pt>
    <dgm:pt modelId="{5FD447D3-BDAB-4F45-94C3-5AFC7E6429D5}" type="sibTrans" cxnId="{69A5FE71-7850-4824-B7CD-5AB23E6209D1}">
      <dgm:prSet/>
      <dgm:spPr/>
      <dgm:t>
        <a:bodyPr/>
        <a:lstStyle/>
        <a:p>
          <a:endParaRPr lang="en-GB"/>
        </a:p>
      </dgm:t>
    </dgm:pt>
    <dgm:pt modelId="{51F512E0-C5FB-4850-AE00-9F9B4401A9B4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Theory ‘Bridges’</a:t>
          </a:r>
        </a:p>
      </dgm:t>
    </dgm:pt>
    <dgm:pt modelId="{4E9B17D2-1D2A-40DA-9D42-A8959B9E99F3}" type="parTrans" cxnId="{5853CF18-9A5C-439E-93DB-256C9F3D1277}">
      <dgm:prSet/>
      <dgm:spPr/>
      <dgm:t>
        <a:bodyPr/>
        <a:lstStyle/>
        <a:p>
          <a:endParaRPr lang="en-GB"/>
        </a:p>
      </dgm:t>
    </dgm:pt>
    <dgm:pt modelId="{0F372CAD-B026-49B4-AF02-856F185CBE35}" type="sibTrans" cxnId="{5853CF18-9A5C-439E-93DB-256C9F3D1277}">
      <dgm:prSet/>
      <dgm:spPr/>
      <dgm:t>
        <a:bodyPr/>
        <a:lstStyle/>
        <a:p>
          <a:endParaRPr lang="en-GB"/>
        </a:p>
      </dgm:t>
    </dgm:pt>
    <dgm:pt modelId="{48FE7ECE-A680-4D6D-A983-D4E946277D14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Context / aim</a:t>
          </a:r>
        </a:p>
      </dgm:t>
    </dgm:pt>
    <dgm:pt modelId="{0CFAFAC5-CA90-45AE-BA77-5F499DC63874}" type="parTrans" cxnId="{4FFBDA7C-C338-422F-9DF0-3AB2EEBFE081}">
      <dgm:prSet/>
      <dgm:spPr/>
      <dgm:t>
        <a:bodyPr/>
        <a:lstStyle/>
        <a:p>
          <a:endParaRPr lang="en-GB"/>
        </a:p>
      </dgm:t>
    </dgm:pt>
    <dgm:pt modelId="{C858126D-0321-41F0-9978-07D08682FB57}" type="sibTrans" cxnId="{4FFBDA7C-C338-422F-9DF0-3AB2EEBFE081}">
      <dgm:prSet/>
      <dgm:spPr/>
      <dgm:t>
        <a:bodyPr/>
        <a:lstStyle/>
        <a:p>
          <a:endParaRPr lang="en-GB"/>
        </a:p>
      </dgm:t>
    </dgm:pt>
    <dgm:pt modelId="{6B7A8D47-CFDA-4BE5-AF90-8A39D5EE776F}" type="pres">
      <dgm:prSet presAssocID="{67C74E62-10FF-4A5A-87D0-34572E721306}" presName="composite" presStyleCnt="0">
        <dgm:presLayoutVars>
          <dgm:chMax val="1"/>
          <dgm:dir/>
          <dgm:resizeHandles val="exact"/>
        </dgm:presLayoutVars>
      </dgm:prSet>
      <dgm:spPr/>
    </dgm:pt>
    <dgm:pt modelId="{B83D9643-D18D-4C5F-873B-4F2501EBA8F7}" type="pres">
      <dgm:prSet presAssocID="{67C74E62-10FF-4A5A-87D0-34572E721306}" presName="radial" presStyleCnt="0">
        <dgm:presLayoutVars>
          <dgm:animLvl val="ctr"/>
        </dgm:presLayoutVars>
      </dgm:prSet>
      <dgm:spPr/>
    </dgm:pt>
    <dgm:pt modelId="{2E4C09C4-49AA-4F47-8F8B-6E4C94959EAF}" type="pres">
      <dgm:prSet presAssocID="{6A4D3BB3-B1AC-40B3-8C75-8BA8209A2560}" presName="centerShape" presStyleLbl="vennNode1" presStyleIdx="0" presStyleCnt="5"/>
      <dgm:spPr/>
    </dgm:pt>
    <dgm:pt modelId="{D6789BDD-125F-4CA1-8475-444846F834BA}" type="pres">
      <dgm:prSet presAssocID="{02CCA090-38D1-4050-80B7-AED50D12D7CD}" presName="node" presStyleLbl="vennNode1" presStyleIdx="1" presStyleCnt="5">
        <dgm:presLayoutVars>
          <dgm:bulletEnabled val="1"/>
        </dgm:presLayoutVars>
      </dgm:prSet>
      <dgm:spPr/>
    </dgm:pt>
    <dgm:pt modelId="{3E9612E3-EB7A-40A4-9B6C-E0205C5F0490}" type="pres">
      <dgm:prSet presAssocID="{4493B7AE-75F8-4FB4-9F1D-590FD4DC7937}" presName="node" presStyleLbl="vennNode1" presStyleIdx="2" presStyleCnt="5">
        <dgm:presLayoutVars>
          <dgm:bulletEnabled val="1"/>
        </dgm:presLayoutVars>
      </dgm:prSet>
      <dgm:spPr/>
    </dgm:pt>
    <dgm:pt modelId="{853A23BD-54C0-49B9-86EA-D92FD6523E80}" type="pres">
      <dgm:prSet presAssocID="{51F512E0-C5FB-4850-AE00-9F9B4401A9B4}" presName="node" presStyleLbl="vennNode1" presStyleIdx="3" presStyleCnt="5">
        <dgm:presLayoutVars>
          <dgm:bulletEnabled val="1"/>
        </dgm:presLayoutVars>
      </dgm:prSet>
      <dgm:spPr/>
    </dgm:pt>
    <dgm:pt modelId="{60F87F18-BD2B-4D09-9E57-934E25FF9F39}" type="pres">
      <dgm:prSet presAssocID="{48FE7ECE-A680-4D6D-A983-D4E946277D14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E19FD01-D894-430B-8FA2-24F1C97E2649}" type="presOf" srcId="{48FE7ECE-A680-4D6D-A983-D4E946277D14}" destId="{60F87F18-BD2B-4D09-9E57-934E25FF9F39}" srcOrd="0" destOrd="0" presId="urn:microsoft.com/office/officeart/2005/8/layout/radial3"/>
    <dgm:cxn modelId="{5853CF18-9A5C-439E-93DB-256C9F3D1277}" srcId="{6A4D3BB3-B1AC-40B3-8C75-8BA8209A2560}" destId="{51F512E0-C5FB-4850-AE00-9F9B4401A9B4}" srcOrd="2" destOrd="0" parTransId="{4E9B17D2-1D2A-40DA-9D42-A8959B9E99F3}" sibTransId="{0F372CAD-B026-49B4-AF02-856F185CBE35}"/>
    <dgm:cxn modelId="{5A71091E-B875-4B80-9C38-48BF64C6AB06}" type="presOf" srcId="{02CCA090-38D1-4050-80B7-AED50D12D7CD}" destId="{D6789BDD-125F-4CA1-8475-444846F834BA}" srcOrd="0" destOrd="0" presId="urn:microsoft.com/office/officeart/2005/8/layout/radial3"/>
    <dgm:cxn modelId="{4D4C912C-66D9-4B09-BAE0-EB2DDC747A3D}" type="presOf" srcId="{4493B7AE-75F8-4FB4-9F1D-590FD4DC7937}" destId="{3E9612E3-EB7A-40A4-9B6C-E0205C5F0490}" srcOrd="0" destOrd="0" presId="urn:microsoft.com/office/officeart/2005/8/layout/radial3"/>
    <dgm:cxn modelId="{20F2F749-5673-4054-A696-0C70B05395C2}" type="presOf" srcId="{51F512E0-C5FB-4850-AE00-9F9B4401A9B4}" destId="{853A23BD-54C0-49B9-86EA-D92FD6523E80}" srcOrd="0" destOrd="0" presId="urn:microsoft.com/office/officeart/2005/8/layout/radial3"/>
    <dgm:cxn modelId="{69A5FE71-7850-4824-B7CD-5AB23E6209D1}" srcId="{6A4D3BB3-B1AC-40B3-8C75-8BA8209A2560}" destId="{4493B7AE-75F8-4FB4-9F1D-590FD4DC7937}" srcOrd="1" destOrd="0" parTransId="{C7BA2BD8-836C-4096-B6D0-E6807390E043}" sibTransId="{5FD447D3-BDAB-4F45-94C3-5AFC7E6429D5}"/>
    <dgm:cxn modelId="{4FFBDA7C-C338-422F-9DF0-3AB2EEBFE081}" srcId="{6A4D3BB3-B1AC-40B3-8C75-8BA8209A2560}" destId="{48FE7ECE-A680-4D6D-A983-D4E946277D14}" srcOrd="3" destOrd="0" parTransId="{0CFAFAC5-CA90-45AE-BA77-5F499DC63874}" sibTransId="{C858126D-0321-41F0-9978-07D08682FB57}"/>
    <dgm:cxn modelId="{2B7AF893-FA04-4FF1-AC75-A6A47AC86608}" type="presOf" srcId="{6A4D3BB3-B1AC-40B3-8C75-8BA8209A2560}" destId="{2E4C09C4-49AA-4F47-8F8B-6E4C94959EAF}" srcOrd="0" destOrd="0" presId="urn:microsoft.com/office/officeart/2005/8/layout/radial3"/>
    <dgm:cxn modelId="{E70D1EBF-FCA0-421A-9A90-8FD1265A869A}" type="presOf" srcId="{67C74E62-10FF-4A5A-87D0-34572E721306}" destId="{6B7A8D47-CFDA-4BE5-AF90-8A39D5EE776F}" srcOrd="0" destOrd="0" presId="urn:microsoft.com/office/officeart/2005/8/layout/radial3"/>
    <dgm:cxn modelId="{2F7BD5D4-85CF-409C-BC3A-B9ACF994FDDA}" srcId="{6A4D3BB3-B1AC-40B3-8C75-8BA8209A2560}" destId="{02CCA090-38D1-4050-80B7-AED50D12D7CD}" srcOrd="0" destOrd="0" parTransId="{CEA1A325-3A07-423E-B2FE-C592B0EF2565}" sibTransId="{9A0AE5AE-38D1-45D4-927D-8D2FD05EA06D}"/>
    <dgm:cxn modelId="{9AC773EA-E667-4D74-9643-BF2BE16A19F0}" srcId="{67C74E62-10FF-4A5A-87D0-34572E721306}" destId="{6A4D3BB3-B1AC-40B3-8C75-8BA8209A2560}" srcOrd="0" destOrd="0" parTransId="{80F2E50D-574C-4185-A9E5-1D524704E2F5}" sibTransId="{324F6A0D-06F9-4C2E-A0B2-9FD3864AE9A6}"/>
    <dgm:cxn modelId="{1E3FD382-63AC-4C6A-ADEA-FF611B739D2B}" type="presParOf" srcId="{6B7A8D47-CFDA-4BE5-AF90-8A39D5EE776F}" destId="{B83D9643-D18D-4C5F-873B-4F2501EBA8F7}" srcOrd="0" destOrd="0" presId="urn:microsoft.com/office/officeart/2005/8/layout/radial3"/>
    <dgm:cxn modelId="{A0FA5BB0-5DD9-4898-AEBB-738844F4F927}" type="presParOf" srcId="{B83D9643-D18D-4C5F-873B-4F2501EBA8F7}" destId="{2E4C09C4-49AA-4F47-8F8B-6E4C94959EAF}" srcOrd="0" destOrd="0" presId="urn:microsoft.com/office/officeart/2005/8/layout/radial3"/>
    <dgm:cxn modelId="{C31B7108-184F-43A0-85E2-34E76F909A42}" type="presParOf" srcId="{B83D9643-D18D-4C5F-873B-4F2501EBA8F7}" destId="{D6789BDD-125F-4CA1-8475-444846F834BA}" srcOrd="1" destOrd="0" presId="urn:microsoft.com/office/officeart/2005/8/layout/radial3"/>
    <dgm:cxn modelId="{B44489FC-0E00-4830-94EC-70C155C7FA5D}" type="presParOf" srcId="{B83D9643-D18D-4C5F-873B-4F2501EBA8F7}" destId="{3E9612E3-EB7A-40A4-9B6C-E0205C5F0490}" srcOrd="2" destOrd="0" presId="urn:microsoft.com/office/officeart/2005/8/layout/radial3"/>
    <dgm:cxn modelId="{0A361EC5-BF7E-4078-84CC-A7AFD7C66CAC}" type="presParOf" srcId="{B83D9643-D18D-4C5F-873B-4F2501EBA8F7}" destId="{853A23BD-54C0-49B9-86EA-D92FD6523E80}" srcOrd="3" destOrd="0" presId="urn:microsoft.com/office/officeart/2005/8/layout/radial3"/>
    <dgm:cxn modelId="{10DFDF59-241D-489F-8A72-A919747306A0}" type="presParOf" srcId="{B83D9643-D18D-4C5F-873B-4F2501EBA8F7}" destId="{60F87F18-BD2B-4D09-9E57-934E25FF9F3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C74E62-10FF-4A5A-87D0-34572E721306}" type="doc">
      <dgm:prSet loTypeId="urn:microsoft.com/office/officeart/2005/8/layout/radial3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A4D3BB3-B1AC-40B3-8C75-8BA8209A2560}">
      <dgm:prSet phldrT="[Text]" custT="1"/>
      <dgm:spPr/>
      <dgm:t>
        <a:bodyPr/>
        <a:lstStyle/>
        <a:p>
          <a:r>
            <a:rPr lang="en-GB" sz="2400" dirty="0">
              <a:solidFill>
                <a:schemeClr val="bg1"/>
              </a:solidFill>
            </a:rPr>
            <a:t>During- Lab</a:t>
          </a:r>
        </a:p>
      </dgm:t>
    </dgm:pt>
    <dgm:pt modelId="{80F2E50D-574C-4185-A9E5-1D524704E2F5}" type="parTrans" cxnId="{9AC773EA-E667-4D74-9643-BF2BE16A19F0}">
      <dgm:prSet/>
      <dgm:spPr/>
      <dgm:t>
        <a:bodyPr/>
        <a:lstStyle/>
        <a:p>
          <a:endParaRPr lang="en-GB"/>
        </a:p>
      </dgm:t>
    </dgm:pt>
    <dgm:pt modelId="{324F6A0D-06F9-4C2E-A0B2-9FD3864AE9A6}" type="sibTrans" cxnId="{9AC773EA-E667-4D74-9643-BF2BE16A19F0}">
      <dgm:prSet/>
      <dgm:spPr/>
      <dgm:t>
        <a:bodyPr/>
        <a:lstStyle/>
        <a:p>
          <a:endParaRPr lang="en-GB"/>
        </a:p>
      </dgm:t>
    </dgm:pt>
    <dgm:pt modelId="{02CCA090-38D1-4050-80B7-AED50D12D7CD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Equip / Method ‘splits’</a:t>
          </a:r>
        </a:p>
      </dgm:t>
    </dgm:pt>
    <dgm:pt modelId="{CEA1A325-3A07-423E-B2FE-C592B0EF2565}" type="parTrans" cxnId="{2F7BD5D4-85CF-409C-BC3A-B9ACF994FDDA}">
      <dgm:prSet/>
      <dgm:spPr/>
      <dgm:t>
        <a:bodyPr/>
        <a:lstStyle/>
        <a:p>
          <a:endParaRPr lang="en-GB"/>
        </a:p>
      </dgm:t>
    </dgm:pt>
    <dgm:pt modelId="{9A0AE5AE-38D1-45D4-927D-8D2FD05EA06D}" type="sibTrans" cxnId="{2F7BD5D4-85CF-409C-BC3A-B9ACF994FDDA}">
      <dgm:prSet/>
      <dgm:spPr/>
      <dgm:t>
        <a:bodyPr/>
        <a:lstStyle/>
        <a:p>
          <a:endParaRPr lang="en-GB"/>
        </a:p>
      </dgm:t>
    </dgm:pt>
    <dgm:pt modelId="{4493B7AE-75F8-4FB4-9F1D-590FD4DC7937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3</a:t>
          </a:r>
          <a:r>
            <a:rPr lang="en-GB" baseline="30000" dirty="0">
              <a:solidFill>
                <a:schemeClr val="bg1"/>
              </a:solidFill>
            </a:rPr>
            <a:t>rd</a:t>
          </a:r>
          <a:r>
            <a:rPr lang="en-GB" dirty="0">
              <a:solidFill>
                <a:schemeClr val="bg1"/>
              </a:solidFill>
            </a:rPr>
            <a:t> person run-throughs</a:t>
          </a:r>
        </a:p>
      </dgm:t>
    </dgm:pt>
    <dgm:pt modelId="{C7BA2BD8-836C-4096-B6D0-E6807390E043}" type="parTrans" cxnId="{69A5FE71-7850-4824-B7CD-5AB23E6209D1}">
      <dgm:prSet/>
      <dgm:spPr/>
      <dgm:t>
        <a:bodyPr/>
        <a:lstStyle/>
        <a:p>
          <a:endParaRPr lang="en-GB"/>
        </a:p>
      </dgm:t>
    </dgm:pt>
    <dgm:pt modelId="{5FD447D3-BDAB-4F45-94C3-5AFC7E6429D5}" type="sibTrans" cxnId="{69A5FE71-7850-4824-B7CD-5AB23E6209D1}">
      <dgm:prSet/>
      <dgm:spPr/>
      <dgm:t>
        <a:bodyPr/>
        <a:lstStyle/>
        <a:p>
          <a:endParaRPr lang="en-GB"/>
        </a:p>
      </dgm:t>
    </dgm:pt>
    <dgm:pt modelId="{51F512E0-C5FB-4850-AE00-9F9B4401A9B4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POV</a:t>
          </a:r>
        </a:p>
      </dgm:t>
    </dgm:pt>
    <dgm:pt modelId="{4E9B17D2-1D2A-40DA-9D42-A8959B9E99F3}" type="parTrans" cxnId="{5853CF18-9A5C-439E-93DB-256C9F3D1277}">
      <dgm:prSet/>
      <dgm:spPr/>
      <dgm:t>
        <a:bodyPr/>
        <a:lstStyle/>
        <a:p>
          <a:endParaRPr lang="en-GB"/>
        </a:p>
      </dgm:t>
    </dgm:pt>
    <dgm:pt modelId="{0F372CAD-B026-49B4-AF02-856F185CBE35}" type="sibTrans" cxnId="{5853CF18-9A5C-439E-93DB-256C9F3D1277}">
      <dgm:prSet/>
      <dgm:spPr/>
      <dgm:t>
        <a:bodyPr/>
        <a:lstStyle/>
        <a:p>
          <a:endParaRPr lang="en-GB"/>
        </a:p>
      </dgm:t>
    </dgm:pt>
    <dgm:pt modelId="{48FE7ECE-A680-4D6D-A983-D4E946277D14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As in ‘pre-lab’</a:t>
          </a:r>
        </a:p>
      </dgm:t>
    </dgm:pt>
    <dgm:pt modelId="{0CFAFAC5-CA90-45AE-BA77-5F499DC63874}" type="parTrans" cxnId="{4FFBDA7C-C338-422F-9DF0-3AB2EEBFE081}">
      <dgm:prSet/>
      <dgm:spPr/>
      <dgm:t>
        <a:bodyPr/>
        <a:lstStyle/>
        <a:p>
          <a:endParaRPr lang="en-GB"/>
        </a:p>
      </dgm:t>
    </dgm:pt>
    <dgm:pt modelId="{C858126D-0321-41F0-9978-07D08682FB57}" type="sibTrans" cxnId="{4FFBDA7C-C338-422F-9DF0-3AB2EEBFE081}">
      <dgm:prSet/>
      <dgm:spPr/>
      <dgm:t>
        <a:bodyPr/>
        <a:lstStyle/>
        <a:p>
          <a:endParaRPr lang="en-GB"/>
        </a:p>
      </dgm:t>
    </dgm:pt>
    <dgm:pt modelId="{73E0A56F-1397-450C-B3E4-B1403D46EE27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Simulated Practical's</a:t>
          </a:r>
        </a:p>
      </dgm:t>
    </dgm:pt>
    <dgm:pt modelId="{72CD9D44-2E4A-4417-8BFE-90DB461C4C38}" type="parTrans" cxnId="{F2E6EA4E-DD72-4971-9A87-67D9BE7AC6F0}">
      <dgm:prSet/>
      <dgm:spPr/>
      <dgm:t>
        <a:bodyPr/>
        <a:lstStyle/>
        <a:p>
          <a:endParaRPr lang="en-GB"/>
        </a:p>
      </dgm:t>
    </dgm:pt>
    <dgm:pt modelId="{F9FBF342-4889-4B1E-9F94-CA1AEB3B01F1}" type="sibTrans" cxnId="{F2E6EA4E-DD72-4971-9A87-67D9BE7AC6F0}">
      <dgm:prSet/>
      <dgm:spPr/>
      <dgm:t>
        <a:bodyPr/>
        <a:lstStyle/>
        <a:p>
          <a:endParaRPr lang="en-GB"/>
        </a:p>
      </dgm:t>
    </dgm:pt>
    <dgm:pt modelId="{6B7A8D47-CFDA-4BE5-AF90-8A39D5EE776F}" type="pres">
      <dgm:prSet presAssocID="{67C74E62-10FF-4A5A-87D0-34572E721306}" presName="composite" presStyleCnt="0">
        <dgm:presLayoutVars>
          <dgm:chMax val="1"/>
          <dgm:dir/>
          <dgm:resizeHandles val="exact"/>
        </dgm:presLayoutVars>
      </dgm:prSet>
      <dgm:spPr/>
    </dgm:pt>
    <dgm:pt modelId="{B83D9643-D18D-4C5F-873B-4F2501EBA8F7}" type="pres">
      <dgm:prSet presAssocID="{67C74E62-10FF-4A5A-87D0-34572E721306}" presName="radial" presStyleCnt="0">
        <dgm:presLayoutVars>
          <dgm:animLvl val="ctr"/>
        </dgm:presLayoutVars>
      </dgm:prSet>
      <dgm:spPr/>
    </dgm:pt>
    <dgm:pt modelId="{2E4C09C4-49AA-4F47-8F8B-6E4C94959EAF}" type="pres">
      <dgm:prSet presAssocID="{6A4D3BB3-B1AC-40B3-8C75-8BA8209A2560}" presName="centerShape" presStyleLbl="vennNode1" presStyleIdx="0" presStyleCnt="6"/>
      <dgm:spPr/>
    </dgm:pt>
    <dgm:pt modelId="{D6789BDD-125F-4CA1-8475-444846F834BA}" type="pres">
      <dgm:prSet presAssocID="{02CCA090-38D1-4050-80B7-AED50D12D7CD}" presName="node" presStyleLbl="vennNode1" presStyleIdx="1" presStyleCnt="6">
        <dgm:presLayoutVars>
          <dgm:bulletEnabled val="1"/>
        </dgm:presLayoutVars>
      </dgm:prSet>
      <dgm:spPr/>
    </dgm:pt>
    <dgm:pt modelId="{34818BE2-A8EE-4B8B-91BC-B80767F1D6D7}" type="pres">
      <dgm:prSet presAssocID="{73E0A56F-1397-450C-B3E4-B1403D46EE27}" presName="node" presStyleLbl="vennNode1" presStyleIdx="2" presStyleCnt="6">
        <dgm:presLayoutVars>
          <dgm:bulletEnabled val="1"/>
        </dgm:presLayoutVars>
      </dgm:prSet>
      <dgm:spPr/>
    </dgm:pt>
    <dgm:pt modelId="{3E9612E3-EB7A-40A4-9B6C-E0205C5F0490}" type="pres">
      <dgm:prSet presAssocID="{4493B7AE-75F8-4FB4-9F1D-590FD4DC7937}" presName="node" presStyleLbl="vennNode1" presStyleIdx="3" presStyleCnt="6">
        <dgm:presLayoutVars>
          <dgm:bulletEnabled val="1"/>
        </dgm:presLayoutVars>
      </dgm:prSet>
      <dgm:spPr/>
    </dgm:pt>
    <dgm:pt modelId="{853A23BD-54C0-49B9-86EA-D92FD6523E80}" type="pres">
      <dgm:prSet presAssocID="{51F512E0-C5FB-4850-AE00-9F9B4401A9B4}" presName="node" presStyleLbl="vennNode1" presStyleIdx="4" presStyleCnt="6">
        <dgm:presLayoutVars>
          <dgm:bulletEnabled val="1"/>
        </dgm:presLayoutVars>
      </dgm:prSet>
      <dgm:spPr/>
    </dgm:pt>
    <dgm:pt modelId="{60F87F18-BD2B-4D09-9E57-934E25FF9F39}" type="pres">
      <dgm:prSet presAssocID="{48FE7ECE-A680-4D6D-A983-D4E946277D1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CE19FD01-D894-430B-8FA2-24F1C97E2649}" type="presOf" srcId="{48FE7ECE-A680-4D6D-A983-D4E946277D14}" destId="{60F87F18-BD2B-4D09-9E57-934E25FF9F39}" srcOrd="0" destOrd="0" presId="urn:microsoft.com/office/officeart/2005/8/layout/radial3"/>
    <dgm:cxn modelId="{5853CF18-9A5C-439E-93DB-256C9F3D1277}" srcId="{6A4D3BB3-B1AC-40B3-8C75-8BA8209A2560}" destId="{51F512E0-C5FB-4850-AE00-9F9B4401A9B4}" srcOrd="3" destOrd="0" parTransId="{4E9B17D2-1D2A-40DA-9D42-A8959B9E99F3}" sibTransId="{0F372CAD-B026-49B4-AF02-856F185CBE35}"/>
    <dgm:cxn modelId="{5A71091E-B875-4B80-9C38-48BF64C6AB06}" type="presOf" srcId="{02CCA090-38D1-4050-80B7-AED50D12D7CD}" destId="{D6789BDD-125F-4CA1-8475-444846F834BA}" srcOrd="0" destOrd="0" presId="urn:microsoft.com/office/officeart/2005/8/layout/radial3"/>
    <dgm:cxn modelId="{4D4C912C-66D9-4B09-BAE0-EB2DDC747A3D}" type="presOf" srcId="{4493B7AE-75F8-4FB4-9F1D-590FD4DC7937}" destId="{3E9612E3-EB7A-40A4-9B6C-E0205C5F0490}" srcOrd="0" destOrd="0" presId="urn:microsoft.com/office/officeart/2005/8/layout/radial3"/>
    <dgm:cxn modelId="{20F2F749-5673-4054-A696-0C70B05395C2}" type="presOf" srcId="{51F512E0-C5FB-4850-AE00-9F9B4401A9B4}" destId="{853A23BD-54C0-49B9-86EA-D92FD6523E80}" srcOrd="0" destOrd="0" presId="urn:microsoft.com/office/officeart/2005/8/layout/radial3"/>
    <dgm:cxn modelId="{F2E6EA4E-DD72-4971-9A87-67D9BE7AC6F0}" srcId="{6A4D3BB3-B1AC-40B3-8C75-8BA8209A2560}" destId="{73E0A56F-1397-450C-B3E4-B1403D46EE27}" srcOrd="1" destOrd="0" parTransId="{72CD9D44-2E4A-4417-8BFE-90DB461C4C38}" sibTransId="{F9FBF342-4889-4B1E-9F94-CA1AEB3B01F1}"/>
    <dgm:cxn modelId="{69A5FE71-7850-4824-B7CD-5AB23E6209D1}" srcId="{6A4D3BB3-B1AC-40B3-8C75-8BA8209A2560}" destId="{4493B7AE-75F8-4FB4-9F1D-590FD4DC7937}" srcOrd="2" destOrd="0" parTransId="{C7BA2BD8-836C-4096-B6D0-E6807390E043}" sibTransId="{5FD447D3-BDAB-4F45-94C3-5AFC7E6429D5}"/>
    <dgm:cxn modelId="{4FFBDA7C-C338-422F-9DF0-3AB2EEBFE081}" srcId="{6A4D3BB3-B1AC-40B3-8C75-8BA8209A2560}" destId="{48FE7ECE-A680-4D6D-A983-D4E946277D14}" srcOrd="4" destOrd="0" parTransId="{0CFAFAC5-CA90-45AE-BA77-5F499DC63874}" sibTransId="{C858126D-0321-41F0-9978-07D08682FB57}"/>
    <dgm:cxn modelId="{2B7AF893-FA04-4FF1-AC75-A6A47AC86608}" type="presOf" srcId="{6A4D3BB3-B1AC-40B3-8C75-8BA8209A2560}" destId="{2E4C09C4-49AA-4F47-8F8B-6E4C94959EAF}" srcOrd="0" destOrd="0" presId="urn:microsoft.com/office/officeart/2005/8/layout/radial3"/>
    <dgm:cxn modelId="{DFE06AA0-4A56-4908-AF56-CD7B70CDE558}" type="presOf" srcId="{73E0A56F-1397-450C-B3E4-B1403D46EE27}" destId="{34818BE2-A8EE-4B8B-91BC-B80767F1D6D7}" srcOrd="0" destOrd="0" presId="urn:microsoft.com/office/officeart/2005/8/layout/radial3"/>
    <dgm:cxn modelId="{E70D1EBF-FCA0-421A-9A90-8FD1265A869A}" type="presOf" srcId="{67C74E62-10FF-4A5A-87D0-34572E721306}" destId="{6B7A8D47-CFDA-4BE5-AF90-8A39D5EE776F}" srcOrd="0" destOrd="0" presId="urn:microsoft.com/office/officeart/2005/8/layout/radial3"/>
    <dgm:cxn modelId="{2F7BD5D4-85CF-409C-BC3A-B9ACF994FDDA}" srcId="{6A4D3BB3-B1AC-40B3-8C75-8BA8209A2560}" destId="{02CCA090-38D1-4050-80B7-AED50D12D7CD}" srcOrd="0" destOrd="0" parTransId="{CEA1A325-3A07-423E-B2FE-C592B0EF2565}" sibTransId="{9A0AE5AE-38D1-45D4-927D-8D2FD05EA06D}"/>
    <dgm:cxn modelId="{9AC773EA-E667-4D74-9643-BF2BE16A19F0}" srcId="{67C74E62-10FF-4A5A-87D0-34572E721306}" destId="{6A4D3BB3-B1AC-40B3-8C75-8BA8209A2560}" srcOrd="0" destOrd="0" parTransId="{80F2E50D-574C-4185-A9E5-1D524704E2F5}" sibTransId="{324F6A0D-06F9-4C2E-A0B2-9FD3864AE9A6}"/>
    <dgm:cxn modelId="{1E3FD382-63AC-4C6A-ADEA-FF611B739D2B}" type="presParOf" srcId="{6B7A8D47-CFDA-4BE5-AF90-8A39D5EE776F}" destId="{B83D9643-D18D-4C5F-873B-4F2501EBA8F7}" srcOrd="0" destOrd="0" presId="urn:microsoft.com/office/officeart/2005/8/layout/radial3"/>
    <dgm:cxn modelId="{A0FA5BB0-5DD9-4898-AEBB-738844F4F927}" type="presParOf" srcId="{B83D9643-D18D-4C5F-873B-4F2501EBA8F7}" destId="{2E4C09C4-49AA-4F47-8F8B-6E4C94959EAF}" srcOrd="0" destOrd="0" presId="urn:microsoft.com/office/officeart/2005/8/layout/radial3"/>
    <dgm:cxn modelId="{C31B7108-184F-43A0-85E2-34E76F909A42}" type="presParOf" srcId="{B83D9643-D18D-4C5F-873B-4F2501EBA8F7}" destId="{D6789BDD-125F-4CA1-8475-444846F834BA}" srcOrd="1" destOrd="0" presId="urn:microsoft.com/office/officeart/2005/8/layout/radial3"/>
    <dgm:cxn modelId="{BF192EFF-AFA1-49E1-B9A1-DD30F2A49624}" type="presParOf" srcId="{B83D9643-D18D-4C5F-873B-4F2501EBA8F7}" destId="{34818BE2-A8EE-4B8B-91BC-B80767F1D6D7}" srcOrd="2" destOrd="0" presId="urn:microsoft.com/office/officeart/2005/8/layout/radial3"/>
    <dgm:cxn modelId="{B44489FC-0E00-4830-94EC-70C155C7FA5D}" type="presParOf" srcId="{B83D9643-D18D-4C5F-873B-4F2501EBA8F7}" destId="{3E9612E3-EB7A-40A4-9B6C-E0205C5F0490}" srcOrd="3" destOrd="0" presId="urn:microsoft.com/office/officeart/2005/8/layout/radial3"/>
    <dgm:cxn modelId="{0A361EC5-BF7E-4078-84CC-A7AFD7C66CAC}" type="presParOf" srcId="{B83D9643-D18D-4C5F-873B-4F2501EBA8F7}" destId="{853A23BD-54C0-49B9-86EA-D92FD6523E80}" srcOrd="4" destOrd="0" presId="urn:microsoft.com/office/officeart/2005/8/layout/radial3"/>
    <dgm:cxn modelId="{10DFDF59-241D-489F-8A72-A919747306A0}" type="presParOf" srcId="{B83D9643-D18D-4C5F-873B-4F2501EBA8F7}" destId="{60F87F18-BD2B-4D09-9E57-934E25FF9F3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47493-066A-45BB-86BB-BEF6E01AB45E}">
      <dsp:nvSpPr>
        <dsp:cNvPr id="0" name=""/>
        <dsp:cNvSpPr/>
      </dsp:nvSpPr>
      <dsp:spPr>
        <a:xfrm>
          <a:off x="0" y="598653"/>
          <a:ext cx="8128000" cy="554400"/>
        </a:xfrm>
        <a:prstGeom prst="rect">
          <a:avLst/>
        </a:pr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4E9114-8458-49D0-AA4B-AA50E58EFE6F}">
      <dsp:nvSpPr>
        <dsp:cNvPr id="0" name=""/>
        <dsp:cNvSpPr/>
      </dsp:nvSpPr>
      <dsp:spPr>
        <a:xfrm>
          <a:off x="406400" y="273933"/>
          <a:ext cx="5689600" cy="649440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1"/>
              </a:solidFill>
            </a:rPr>
            <a:t>To teach principles of scientific inquiry</a:t>
          </a:r>
        </a:p>
      </dsp:txBody>
      <dsp:txXfrm>
        <a:off x="438103" y="305636"/>
        <a:ext cx="5626194" cy="586034"/>
      </dsp:txXfrm>
    </dsp:sp>
    <dsp:sp modelId="{AFCDCD01-B0EB-4B74-BE4E-B8FE3244BD78}">
      <dsp:nvSpPr>
        <dsp:cNvPr id="0" name=""/>
        <dsp:cNvSpPr/>
      </dsp:nvSpPr>
      <dsp:spPr>
        <a:xfrm>
          <a:off x="0" y="1596573"/>
          <a:ext cx="8128000" cy="554400"/>
        </a:xfrm>
        <a:prstGeom prst="rect">
          <a:avLst/>
        </a:pr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8A813E-8927-43E9-B123-52EDB58C759A}">
      <dsp:nvSpPr>
        <dsp:cNvPr id="0" name=""/>
        <dsp:cNvSpPr/>
      </dsp:nvSpPr>
      <dsp:spPr>
        <a:xfrm>
          <a:off x="406400" y="1271853"/>
          <a:ext cx="5689600" cy="64944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1"/>
              </a:solidFill>
            </a:rPr>
            <a:t>To improve understanding of theory through practical experience</a:t>
          </a:r>
        </a:p>
      </dsp:txBody>
      <dsp:txXfrm>
        <a:off x="438103" y="1303556"/>
        <a:ext cx="5626194" cy="586034"/>
      </dsp:txXfrm>
    </dsp:sp>
    <dsp:sp modelId="{3FC87B83-9A5E-4AFE-8678-21CECF5F2D10}">
      <dsp:nvSpPr>
        <dsp:cNvPr id="0" name=""/>
        <dsp:cNvSpPr/>
      </dsp:nvSpPr>
      <dsp:spPr>
        <a:xfrm>
          <a:off x="0" y="2594493"/>
          <a:ext cx="8128000" cy="554400"/>
        </a:xfrm>
        <a:prstGeom prst="rect">
          <a:avLst/>
        </a:pr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E5CA80-36FC-47D1-8E1C-8D7799C51936}">
      <dsp:nvSpPr>
        <dsp:cNvPr id="0" name=""/>
        <dsp:cNvSpPr/>
      </dsp:nvSpPr>
      <dsp:spPr>
        <a:xfrm>
          <a:off x="406400" y="2269773"/>
          <a:ext cx="5689600" cy="64944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1"/>
              </a:solidFill>
            </a:rPr>
            <a:t>To teach specific practical skills (e.g. measurement and observation)</a:t>
          </a:r>
        </a:p>
      </dsp:txBody>
      <dsp:txXfrm>
        <a:off x="438103" y="2301476"/>
        <a:ext cx="5626194" cy="586034"/>
      </dsp:txXfrm>
    </dsp:sp>
    <dsp:sp modelId="{F446B8C1-0EED-4407-A260-B53BA7D8830E}">
      <dsp:nvSpPr>
        <dsp:cNvPr id="0" name=""/>
        <dsp:cNvSpPr/>
      </dsp:nvSpPr>
      <dsp:spPr>
        <a:xfrm>
          <a:off x="0" y="3653373"/>
          <a:ext cx="8128000" cy="554400"/>
        </a:xfrm>
        <a:prstGeom prst="rect">
          <a:avLst/>
        </a:pr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36AB06-F532-4070-A11A-9BDFF91E7805}">
      <dsp:nvSpPr>
        <dsp:cNvPr id="0" name=""/>
        <dsp:cNvSpPr/>
      </dsp:nvSpPr>
      <dsp:spPr>
        <a:xfrm>
          <a:off x="406400" y="3267693"/>
          <a:ext cx="5689600" cy="6494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1"/>
              </a:solidFill>
            </a:rPr>
            <a:t>To support development of employability skills e.g. teamworking &amp; problem-solving</a:t>
          </a:r>
        </a:p>
      </dsp:txBody>
      <dsp:txXfrm>
        <a:off x="438103" y="3299396"/>
        <a:ext cx="5626194" cy="586034"/>
      </dsp:txXfrm>
    </dsp:sp>
    <dsp:sp modelId="{9AAD816E-B62E-414D-B64E-3362DB92E8F6}">
      <dsp:nvSpPr>
        <dsp:cNvPr id="0" name=""/>
        <dsp:cNvSpPr/>
      </dsp:nvSpPr>
      <dsp:spPr>
        <a:xfrm>
          <a:off x="0" y="4590333"/>
          <a:ext cx="8128000" cy="554400"/>
        </a:xfrm>
        <a:prstGeom prst="rect">
          <a:avLst/>
        </a:pr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5262E-22F9-4A74-81EE-603C9B8E6360}">
      <dsp:nvSpPr>
        <dsp:cNvPr id="0" name=""/>
        <dsp:cNvSpPr/>
      </dsp:nvSpPr>
      <dsp:spPr>
        <a:xfrm>
          <a:off x="406400" y="4265613"/>
          <a:ext cx="5689600" cy="64944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1"/>
              </a:solidFill>
            </a:rPr>
            <a:t>To motivate and engage learner in the subject</a:t>
          </a:r>
        </a:p>
      </dsp:txBody>
      <dsp:txXfrm>
        <a:off x="438103" y="4297316"/>
        <a:ext cx="562619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7D2DF-2F33-44F7-A80F-25F01271D43C}">
      <dsp:nvSpPr>
        <dsp:cNvPr id="0" name=""/>
        <dsp:cNvSpPr/>
      </dsp:nvSpPr>
      <dsp:spPr>
        <a:xfrm>
          <a:off x="5436" y="1013330"/>
          <a:ext cx="2586894" cy="178237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A1317E-162C-4AB0-BBC3-F512463B4F39}">
      <dsp:nvSpPr>
        <dsp:cNvPr id="0" name=""/>
        <dsp:cNvSpPr/>
      </dsp:nvSpPr>
      <dsp:spPr>
        <a:xfrm>
          <a:off x="5436" y="2795700"/>
          <a:ext cx="2586894" cy="959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Video</a:t>
          </a:r>
        </a:p>
      </dsp:txBody>
      <dsp:txXfrm>
        <a:off x="5436" y="2795700"/>
        <a:ext cx="2586894" cy="959737"/>
      </dsp:txXfrm>
    </dsp:sp>
    <dsp:sp modelId="{89820FED-1E4A-4478-9090-D90E4C77406A}">
      <dsp:nvSpPr>
        <dsp:cNvPr id="0" name=""/>
        <dsp:cNvSpPr/>
      </dsp:nvSpPr>
      <dsp:spPr>
        <a:xfrm>
          <a:off x="2851128" y="1013330"/>
          <a:ext cx="2586894" cy="178237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C148C8-8CAD-4EC4-B5B8-C140255BDC63}">
      <dsp:nvSpPr>
        <dsp:cNvPr id="0" name=""/>
        <dsp:cNvSpPr/>
      </dsp:nvSpPr>
      <dsp:spPr>
        <a:xfrm>
          <a:off x="2851128" y="2795700"/>
          <a:ext cx="2586894" cy="959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Animation</a:t>
          </a:r>
        </a:p>
      </dsp:txBody>
      <dsp:txXfrm>
        <a:off x="2851128" y="2795700"/>
        <a:ext cx="2586894" cy="959737"/>
      </dsp:txXfrm>
    </dsp:sp>
    <dsp:sp modelId="{37DE8788-BE6B-4998-90B2-4C5EC9CD5528}">
      <dsp:nvSpPr>
        <dsp:cNvPr id="0" name=""/>
        <dsp:cNvSpPr/>
      </dsp:nvSpPr>
      <dsp:spPr>
        <a:xfrm>
          <a:off x="5696821" y="1013330"/>
          <a:ext cx="2586894" cy="1782370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685E95-7CFE-473B-875A-A17B8916975D}">
      <dsp:nvSpPr>
        <dsp:cNvPr id="0" name=""/>
        <dsp:cNvSpPr/>
      </dsp:nvSpPr>
      <dsp:spPr>
        <a:xfrm>
          <a:off x="5696821" y="2795700"/>
          <a:ext cx="2586894" cy="959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Datasets</a:t>
          </a:r>
        </a:p>
      </dsp:txBody>
      <dsp:txXfrm>
        <a:off x="5696821" y="2795700"/>
        <a:ext cx="2586894" cy="959737"/>
      </dsp:txXfrm>
    </dsp:sp>
    <dsp:sp modelId="{35D0F6C8-B2BB-459D-B81F-27F57FFDCA5A}">
      <dsp:nvSpPr>
        <dsp:cNvPr id="0" name=""/>
        <dsp:cNvSpPr/>
      </dsp:nvSpPr>
      <dsp:spPr>
        <a:xfrm>
          <a:off x="8542514" y="1013330"/>
          <a:ext cx="2586894" cy="1782370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4294FD-DCF7-4FF6-B3E2-5703F5010C9A}">
      <dsp:nvSpPr>
        <dsp:cNvPr id="0" name=""/>
        <dsp:cNvSpPr/>
      </dsp:nvSpPr>
      <dsp:spPr>
        <a:xfrm>
          <a:off x="8542514" y="2795700"/>
          <a:ext cx="2586894" cy="959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Simulation</a:t>
          </a:r>
        </a:p>
      </dsp:txBody>
      <dsp:txXfrm>
        <a:off x="8542514" y="2795700"/>
        <a:ext cx="2586894" cy="959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C09C4-49AA-4F47-8F8B-6E4C94959EAF}">
      <dsp:nvSpPr>
        <dsp:cNvPr id="0" name=""/>
        <dsp:cNvSpPr/>
      </dsp:nvSpPr>
      <dsp:spPr>
        <a:xfrm>
          <a:off x="1291385" y="949235"/>
          <a:ext cx="2364762" cy="236476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Pre - Lab</a:t>
          </a:r>
        </a:p>
      </dsp:txBody>
      <dsp:txXfrm>
        <a:off x="1637696" y="1295546"/>
        <a:ext cx="1672140" cy="1672140"/>
      </dsp:txXfrm>
    </dsp:sp>
    <dsp:sp modelId="{D6789BDD-125F-4CA1-8475-444846F834BA}">
      <dsp:nvSpPr>
        <dsp:cNvPr id="0" name=""/>
        <dsp:cNvSpPr/>
      </dsp:nvSpPr>
      <dsp:spPr>
        <a:xfrm>
          <a:off x="1882576" y="422"/>
          <a:ext cx="1182381" cy="118238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1171"/>
                <a:alphaOff val="75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1171"/>
                <a:alphaOff val="75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1171"/>
                <a:alphaOff val="75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Set-up</a:t>
          </a:r>
        </a:p>
      </dsp:txBody>
      <dsp:txXfrm>
        <a:off x="2055732" y="173578"/>
        <a:ext cx="836069" cy="836069"/>
      </dsp:txXfrm>
    </dsp:sp>
    <dsp:sp modelId="{3E9612E3-EB7A-40A4-9B6C-E0205C5F0490}">
      <dsp:nvSpPr>
        <dsp:cNvPr id="0" name=""/>
        <dsp:cNvSpPr/>
      </dsp:nvSpPr>
      <dsp:spPr>
        <a:xfrm>
          <a:off x="3422580" y="1540425"/>
          <a:ext cx="1182381" cy="118238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2341"/>
                <a:alphaOff val="15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2341"/>
                <a:alphaOff val="15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2341"/>
                <a:alphaOff val="1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Health &amp; Safety</a:t>
          </a:r>
        </a:p>
      </dsp:txBody>
      <dsp:txXfrm>
        <a:off x="3595736" y="1713581"/>
        <a:ext cx="836069" cy="836069"/>
      </dsp:txXfrm>
    </dsp:sp>
    <dsp:sp modelId="{853A23BD-54C0-49B9-86EA-D92FD6523E80}">
      <dsp:nvSpPr>
        <dsp:cNvPr id="0" name=""/>
        <dsp:cNvSpPr/>
      </dsp:nvSpPr>
      <dsp:spPr>
        <a:xfrm>
          <a:off x="1882576" y="3080429"/>
          <a:ext cx="1182381" cy="118238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3512"/>
                <a:alphaOff val="225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3512"/>
                <a:alphaOff val="225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3512"/>
                <a:alphaOff val="225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Theory ‘Bridges’</a:t>
          </a:r>
        </a:p>
      </dsp:txBody>
      <dsp:txXfrm>
        <a:off x="2055732" y="3253585"/>
        <a:ext cx="836069" cy="836069"/>
      </dsp:txXfrm>
    </dsp:sp>
    <dsp:sp modelId="{60F87F18-BD2B-4D09-9E57-934E25FF9F39}">
      <dsp:nvSpPr>
        <dsp:cNvPr id="0" name=""/>
        <dsp:cNvSpPr/>
      </dsp:nvSpPr>
      <dsp:spPr>
        <a:xfrm>
          <a:off x="342572" y="1540425"/>
          <a:ext cx="1182381" cy="118238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4683"/>
                <a:alphaOff val="3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4683"/>
                <a:alphaOff val="3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4683"/>
                <a:alphaOff val="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Context / aim</a:t>
          </a:r>
        </a:p>
      </dsp:txBody>
      <dsp:txXfrm>
        <a:off x="515728" y="1713581"/>
        <a:ext cx="836069" cy="836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C09C4-49AA-4F47-8F8B-6E4C94959EAF}">
      <dsp:nvSpPr>
        <dsp:cNvPr id="0" name=""/>
        <dsp:cNvSpPr/>
      </dsp:nvSpPr>
      <dsp:spPr>
        <a:xfrm>
          <a:off x="1247671" y="1057853"/>
          <a:ext cx="2452191" cy="245219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During- Lab</a:t>
          </a:r>
        </a:p>
      </dsp:txBody>
      <dsp:txXfrm>
        <a:off x="1606786" y="1416968"/>
        <a:ext cx="1733961" cy="1733961"/>
      </dsp:txXfrm>
    </dsp:sp>
    <dsp:sp modelId="{D6789BDD-125F-4CA1-8475-444846F834BA}">
      <dsp:nvSpPr>
        <dsp:cNvPr id="0" name=""/>
        <dsp:cNvSpPr/>
      </dsp:nvSpPr>
      <dsp:spPr>
        <a:xfrm>
          <a:off x="1860719" y="75655"/>
          <a:ext cx="1226095" cy="122609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937"/>
                <a:alphaOff val="6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937"/>
                <a:alphaOff val="6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937"/>
                <a:alphaOff val="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</a:rPr>
            <a:t>Equip / Method ‘splits’</a:t>
          </a:r>
        </a:p>
      </dsp:txBody>
      <dsp:txXfrm>
        <a:off x="2040276" y="255212"/>
        <a:ext cx="866981" cy="866981"/>
      </dsp:txXfrm>
    </dsp:sp>
    <dsp:sp modelId="{34818BE2-A8EE-4B8B-91BC-B80767F1D6D7}">
      <dsp:nvSpPr>
        <dsp:cNvPr id="0" name=""/>
        <dsp:cNvSpPr/>
      </dsp:nvSpPr>
      <dsp:spPr>
        <a:xfrm>
          <a:off x="3377887" y="1177943"/>
          <a:ext cx="1226095" cy="122609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1873"/>
                <a:alphaOff val="12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1873"/>
                <a:alphaOff val="12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1873"/>
                <a:alphaOff val="1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</a:rPr>
            <a:t>Simulated Practical's</a:t>
          </a:r>
        </a:p>
      </dsp:txBody>
      <dsp:txXfrm>
        <a:off x="3557444" y="1357500"/>
        <a:ext cx="866981" cy="866981"/>
      </dsp:txXfrm>
    </dsp:sp>
    <dsp:sp modelId="{3E9612E3-EB7A-40A4-9B6C-E0205C5F0490}">
      <dsp:nvSpPr>
        <dsp:cNvPr id="0" name=""/>
        <dsp:cNvSpPr/>
      </dsp:nvSpPr>
      <dsp:spPr>
        <a:xfrm>
          <a:off x="2798380" y="2961481"/>
          <a:ext cx="1226095" cy="122609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2810"/>
                <a:alphaOff val="18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2810"/>
                <a:alphaOff val="18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2810"/>
                <a:alphaOff val="1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</a:rPr>
            <a:t>3</a:t>
          </a:r>
          <a:r>
            <a:rPr lang="en-GB" sz="1400" kern="1200" baseline="30000" dirty="0">
              <a:solidFill>
                <a:schemeClr val="bg1"/>
              </a:solidFill>
            </a:rPr>
            <a:t>rd</a:t>
          </a:r>
          <a:r>
            <a:rPr lang="en-GB" sz="1400" kern="1200" dirty="0">
              <a:solidFill>
                <a:schemeClr val="bg1"/>
              </a:solidFill>
            </a:rPr>
            <a:t> person run-throughs</a:t>
          </a:r>
        </a:p>
      </dsp:txBody>
      <dsp:txXfrm>
        <a:off x="2977937" y="3141038"/>
        <a:ext cx="866981" cy="866981"/>
      </dsp:txXfrm>
    </dsp:sp>
    <dsp:sp modelId="{853A23BD-54C0-49B9-86EA-D92FD6523E80}">
      <dsp:nvSpPr>
        <dsp:cNvPr id="0" name=""/>
        <dsp:cNvSpPr/>
      </dsp:nvSpPr>
      <dsp:spPr>
        <a:xfrm>
          <a:off x="923057" y="2961481"/>
          <a:ext cx="1226095" cy="122609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3746"/>
                <a:alphaOff val="24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3746"/>
                <a:alphaOff val="24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3746"/>
                <a:alphaOff val="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</a:rPr>
            <a:t>POV</a:t>
          </a:r>
        </a:p>
      </dsp:txBody>
      <dsp:txXfrm>
        <a:off x="1102614" y="3141038"/>
        <a:ext cx="866981" cy="866981"/>
      </dsp:txXfrm>
    </dsp:sp>
    <dsp:sp modelId="{60F87F18-BD2B-4D09-9E57-934E25FF9F39}">
      <dsp:nvSpPr>
        <dsp:cNvPr id="0" name=""/>
        <dsp:cNvSpPr/>
      </dsp:nvSpPr>
      <dsp:spPr>
        <a:xfrm>
          <a:off x="343550" y="1177943"/>
          <a:ext cx="1226095" cy="122609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4683"/>
                <a:alphaOff val="3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4683"/>
                <a:alphaOff val="3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4683"/>
                <a:alphaOff val="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</a:rPr>
            <a:t>As in ‘pre-lab’</a:t>
          </a:r>
        </a:p>
      </dsp:txBody>
      <dsp:txXfrm>
        <a:off x="523107" y="1357500"/>
        <a:ext cx="866981" cy="866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8/4/2020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8/4/2020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IGR98SJyFo" TargetMode="External"/><Relationship Id="rId3" Type="http://schemas.openxmlformats.org/officeDocument/2006/relationships/hyperlink" Target="http://www.rsc.org/learn-chemistry/resources/screen-experiment/titration/experiment/2/5" TargetMode="External"/><Relationship Id="rId7" Type="http://schemas.openxmlformats.org/officeDocument/2006/relationships/hyperlink" Target="https://www.youtube.com/watch?v=UpQ2cTz0gDc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youtube.com/watch?v=fdnOTMXiUW0&amp;feature=youtu.be" TargetMode="External"/><Relationship Id="rId5" Type="http://schemas.openxmlformats.org/officeDocument/2006/relationships/hyperlink" Target="https://www.youtube.com/watch?v=wh-SICcf-58" TargetMode="External"/><Relationship Id="rId10" Type="http://schemas.openxmlformats.org/officeDocument/2006/relationships/hyperlink" Target="https://www.youtube.com/watch?v=WeNDacwO5NA" TargetMode="External"/><Relationship Id="rId4" Type="http://schemas.openxmlformats.org/officeDocument/2006/relationships/hyperlink" Target="https://www.youtube.com/watch?v=8sl8gj7c_lo&amp;feature=youtu.be" TargetMode="External"/><Relationship Id="rId9" Type="http://schemas.openxmlformats.org/officeDocument/2006/relationships/hyperlink" Target="https://www.youtube.com/watch?v=Hl8CZwbctzo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science.co.uk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tem.open.ac.uk/study/openstem-labs" TargetMode="External"/><Relationship Id="rId4" Type="http://schemas.openxmlformats.org/officeDocument/2006/relationships/hyperlink" Target="https://www.labster.com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cturemotely.com/copy-of-lab-course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nseauniversity-my.sharepoint.com/personal/n_j_francis_swansea_ac_uk/_layouts/15/Doc.aspx?sourcedoc=%7bcee210b2-0393-499f-8f49-b08c744b03ab%7d&amp;action=edit&amp;wd=target%28Introduction.one%7C77cf7b0c-0f2b-3440-bde0-4b67938ff90f%2FWelcome%7Cb0f7ae3d-d261-461f-b6de-727b05ea1c8c%2F%2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cs.google.com/spreadsheets/d/16K6bGTf-wGjxxi6aGi_v6vlLQSpsOgl1zq3tXLHWweg/edit#gid=0" TargetMode="External"/><Relationship Id="rId4" Type="http://schemas.openxmlformats.org/officeDocument/2006/relationships/hyperlink" Target="https://docs.google.com/spreadsheets/d/18iVSIeOqKjj58xcR8dYJS5rYvzZ4X1UGLWhl3brRzCM/edit?pli=1&amp;fbclid=IwAR2o8-AScKj3z2OHBahrsLgrVnonQnSvcl3pAlP3vlqfhUM_pN0CL0KkBQI#gid=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-pcr.ico2s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ketchfab.com/search?q=anatomy+dundee&amp;sort_by=-pertinence&amp;type=models" TargetMode="External"/><Relationship Id="rId5" Type="http://schemas.openxmlformats.org/officeDocument/2006/relationships/hyperlink" Target="http://histologyguide.org/slidebox/01-introduction.html" TargetMode="External"/><Relationship Id="rId4" Type="http://schemas.openxmlformats.org/officeDocument/2006/relationships/hyperlink" Target="https://learntech.imsu.ox.ac.uk/enzlab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tech.imsu.ox.ac.uk/enzlab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media.sheffield.ac.uk/createdby/eyJpdiI6IjJzTmF0THlwK0ZoWkJFdmU4MXgxNlE9PSIsInZhbHVlIjoiUE9tdFk3bHVYN2pWeGs5eDhuTUlyQT09IiwibWFjIjoiODQ4NjhlMzllMjBhYmIxYTUyZTMxYWNmOWM3ZmYxYmNmMTM4NmRmYzU4YWJlZTVmZmFhMTYwNDAxZDVlYmFjYSJ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0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Titration - </a:t>
            </a:r>
            <a:r>
              <a:rPr lang="en-GB" dirty="0">
                <a:hlinkClick r:id="rId3"/>
              </a:rPr>
              <a:t>http://www.rsc.org/learn-chemistry/resources/screen-experiment/titration/experiment/2/5</a:t>
            </a:r>
            <a:endParaRPr lang="en-GB" dirty="0"/>
          </a:p>
          <a:p>
            <a:r>
              <a:rPr lang="en-GB" dirty="0"/>
              <a:t>Spectrophotometry - </a:t>
            </a:r>
            <a:r>
              <a:rPr lang="en-GB" dirty="0">
                <a:hlinkClick r:id="rId4"/>
              </a:rPr>
              <a:t>https://www.youtube.com/watch?v=8sl8gj7c_lo&amp;feature=youtu.be</a:t>
            </a:r>
            <a:endParaRPr lang="en-GB" dirty="0"/>
          </a:p>
          <a:p>
            <a:endParaRPr lang="en-GB" dirty="0"/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presumptive tests -  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https://www.youtube.com/watch?v=wh-SICcf-58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Presumptive testing for semen -  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http://www.youtube.com/watch?v=fdnOTMXiUW0&amp;feature=youtu.be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Presumptive testing for saliva -  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https://www.youtube.com/watch?v=UpQ2cTz0gDc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Searching for fibres -  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https://www.youtube.com/watch?v=uIGR98SJyFo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Presumptive testing for blood -  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https://www.youtube.com/watch?v=Hl8CZwbctzo</a:t>
            </a:r>
            <a:endParaRPr lang="en-GB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Crown Court -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https://www.youtube.com/watch?v=tZYvv_s5R-s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Magistrates Court -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https://www.youtube.com/watch?v=WeNDacwO5NA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6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GIS Geo - https://gisgeography.com/free-world-climate-data-sources/</a:t>
            </a:r>
          </a:p>
          <a:p>
            <a:r>
              <a:rPr lang="en-GB" dirty="0"/>
              <a:t>Re3data - https://www.re3data.org/ </a:t>
            </a:r>
          </a:p>
          <a:p>
            <a:r>
              <a:rPr lang="en-GB" dirty="0"/>
              <a:t>Ion Drug Channels - https://www.ionchannellibrary.com/drugs/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63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https://learningscience.co.uk/</a:t>
            </a:r>
            <a:endParaRPr lang="en-GB" dirty="0"/>
          </a:p>
          <a:p>
            <a:r>
              <a:rPr lang="en-GB" dirty="0">
                <a:hlinkClick r:id="rId4"/>
              </a:rPr>
              <a:t>https://www.labster.com/https://www.labster.com/</a:t>
            </a:r>
            <a:endParaRPr lang="en-GB" dirty="0"/>
          </a:p>
          <a:p>
            <a:r>
              <a:rPr lang="en-GB" dirty="0">
                <a:hlinkClick r:id="rId5"/>
              </a:rPr>
              <a:t>http://stem.open.ac.uk/study/openstem-labs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59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Malcolm Stewart &lt;malcolm.stewart@chem.ox.ac.uk&gt;; Craig Campbell &lt;craig.campbell@chem.ox.ac.uk&gt;; n.j.francis@swansea.ac.uk; d.p.smith@shu.ac.uk; Vaughan, Helen &lt;H.L.Vaughan@liverpool.ac.uk&gt;; Alison Voice &lt;a.m.voice@leeds.ac.uk&gt;; Samantha Pugh &lt;s.l.pugh@leeds.ac.uk&gt;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02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Lecture Remotely - </a:t>
            </a:r>
            <a:r>
              <a:rPr lang="en-GB" dirty="0">
                <a:hlinkClick r:id="rId3"/>
              </a:rPr>
              <a:t>https://www.lecturemotely.com/copy-of-lab-courses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92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#DryLabsRealScience - </a:t>
            </a:r>
            <a:r>
              <a:rPr lang="en-GB" dirty="0">
                <a:hlinkClick r:id="rId3"/>
              </a:rPr>
              <a:t>https://swanseauniversity-my.sharepoint.com/personal/n_j_francis_swansea_ac_uk/_layouts/15/Doc.aspx?sourcedoc={cee210b2-0393-499f-8f49-b08c744b03ab}&amp;action=edit&amp;wd=target%28Introduction.one%7C77cf7b0c-0f2b-3440-bde0-4b67938ff90f%2FWelcome%7Cb0f7ae3d-d261-461f-b6de-727b05ea1c8c%2F%29</a:t>
            </a:r>
            <a:endParaRPr lang="en-GB" dirty="0"/>
          </a:p>
          <a:p>
            <a:endParaRPr lang="en-GB" dirty="0"/>
          </a:p>
          <a:p>
            <a:r>
              <a:rPr lang="en-GB" dirty="0"/>
              <a:t>US Database - </a:t>
            </a:r>
            <a:r>
              <a:rPr lang="en-GB" dirty="0">
                <a:hlinkClick r:id="rId4"/>
              </a:rPr>
              <a:t>https://docs.google.com/spreadsheets/d/18iVSIeOqKjj58xcR8dYJS5rYvzZ4X1UGLWhl3brRzCM/edit?pli=1&amp;fbclid=IwAR2o8-AScKj3z2OHBahrsLgrVnonQnSvcl3pAlP3vlqfhUM_pN0CL0KkBQI#gid=0</a:t>
            </a:r>
            <a:endParaRPr lang="en-GB" dirty="0"/>
          </a:p>
          <a:p>
            <a:endParaRPr lang="en-GB" dirty="0"/>
          </a:p>
          <a:p>
            <a:r>
              <a:rPr lang="en-GB" dirty="0"/>
              <a:t>Fieldwork - </a:t>
            </a:r>
            <a:r>
              <a:rPr lang="en-GB" dirty="0">
                <a:hlinkClick r:id="rId5"/>
              </a:rPr>
              <a:t>https://docs.google.com/spreadsheets/d/16K6bGTf-wGjxxi6aGi_v6vlLQSpsOgl1zq3tXLHWweg/edit#gid=0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9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8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93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Summarize your research in</a:t>
            </a:r>
            <a:r>
              <a:rPr lang="en-US" baseline="0" dirty="0"/>
              <a:t> three to five points.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PCR Simulator - </a:t>
            </a:r>
            <a:r>
              <a:rPr lang="en-GB" dirty="0">
                <a:hlinkClick r:id="rId3"/>
              </a:rPr>
              <a:t>http://virtual-pcr.ico2s.org/</a:t>
            </a:r>
            <a:endParaRPr lang="en-GB" dirty="0"/>
          </a:p>
          <a:p>
            <a:r>
              <a:rPr lang="en-GB" dirty="0"/>
              <a:t>Michaelis-Menten - </a:t>
            </a:r>
            <a:r>
              <a:rPr lang="en-GB" dirty="0">
                <a:hlinkClick r:id="rId4"/>
              </a:rPr>
              <a:t>https://learntech.imsu.ox.ac.uk/enzlab/</a:t>
            </a:r>
            <a:endParaRPr lang="en-GB" dirty="0"/>
          </a:p>
          <a:p>
            <a:r>
              <a:rPr lang="en-GB" dirty="0"/>
              <a:t>Virtual Histology - </a:t>
            </a:r>
            <a:r>
              <a:rPr lang="en-GB" dirty="0">
                <a:hlinkClick r:id="rId5"/>
              </a:rPr>
              <a:t>http://histologyguide.org/slidebox/01-introduction.html</a:t>
            </a:r>
            <a:endParaRPr lang="en-GB" dirty="0"/>
          </a:p>
          <a:p>
            <a:r>
              <a:rPr lang="en-GB" dirty="0"/>
              <a:t>Anatomy Dundee Collection - </a:t>
            </a:r>
            <a:r>
              <a:rPr lang="en-GB" dirty="0">
                <a:hlinkClick r:id="rId6"/>
              </a:rPr>
              <a:t>https://sketchfab.com/search?q=anatomy+dundee&amp;sort_by=-pertinence&amp;type=models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1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Fire Forensics: Claim - https://ulxplorlabs.org/fire-forensics-claims-and-evidence/</a:t>
            </a:r>
          </a:p>
          <a:p>
            <a:r>
              <a:rPr lang="en-GB" dirty="0"/>
              <a:t>Michaelis-Menten - </a:t>
            </a:r>
            <a:r>
              <a:rPr lang="en-GB" dirty="0">
                <a:hlinkClick r:id="rId3"/>
              </a:rPr>
              <a:t>https://learntech.imsu.ox.ac.uk/enzlab/</a:t>
            </a:r>
            <a:endParaRPr lang="en-GB" dirty="0"/>
          </a:p>
          <a:p>
            <a:r>
              <a:rPr lang="en-GB" dirty="0"/>
              <a:t>CSI: Web adventures- http://forensics.rice.edu/en/For-Educators/Cool-Links.html</a:t>
            </a:r>
          </a:p>
          <a:p>
            <a:r>
              <a:rPr lang="en-GB" dirty="0" err="1"/>
              <a:t>Hemospat</a:t>
            </a:r>
            <a:r>
              <a:rPr lang="en-GB" dirty="0"/>
              <a:t>- https://hemospat.com/demo/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102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Dissection Videos - </a:t>
            </a:r>
            <a:r>
              <a:rPr lang="en-GB" dirty="0">
                <a:hlinkClick r:id="rId3"/>
              </a:rPr>
              <a:t>https://digitalmedia.sheffield.ac.uk/createdby/eyJpdiI6IjJzTmF0THlwK0ZoWkJFdmU4MXgxNlE9PSIsInZhbHVlIjoiUE9tdFk3bHVYN2pWeGs5eDhuTUlyQT09IiwibWFjIjoiODQ4NjhlMzllMjBhYmIxYTUyZTMxYWNmOWM3ZmYxYmNmMTM4NmRmYzU4YWJlZTVmZmFhMTYwNDAxZDVlYmFjYSJ9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1F1E7-4EFD-4BFF-B438-FCD52FD36B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9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8/4/2020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8/4/2020</a:t>
            </a:fld>
            <a:endParaRPr dirty="0"/>
          </a:p>
        </p:txBody>
      </p:sp>
      <p:sp>
        <p:nvSpPr>
          <p:cNvPr id="8" name="MSIPCMContentMarking" descr="{&quot;HashCode&quot;:269818377,&quot;Placement&quot;:&quot;Footer&quot;}">
            <a:extLst>
              <a:ext uri="{FF2B5EF4-FFF2-40B4-BE49-F238E27FC236}">
                <a16:creationId xmlns:a16="http://schemas.microsoft.com/office/drawing/2014/main" id="{7D433963-D177-4D7B-B179-5CB7819DAA57}"/>
              </a:ext>
            </a:extLst>
          </p:cNvPr>
          <p:cNvSpPr txBox="1"/>
          <p:nvPr userDrawn="1"/>
        </p:nvSpPr>
        <p:spPr>
          <a:xfrm>
            <a:off x="0" y="6561475"/>
            <a:ext cx="1522472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youtube.com/watch?v=8sl8gj7c_lo&amp;feature=youtu.be" TargetMode="External"/><Relationship Id="rId7" Type="http://schemas.openxmlformats.org/officeDocument/2006/relationships/hyperlink" Target="http://www.rsc.org/learn-chemistry/resources/screen-experiment/titration/experiment/2/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hyperlink" Target="https://digitalmedia.sheffield.ac.uk/createdby/eyJpdiI6IjJzTmF0THlwK0ZoWkJFdmU4MXgxNlE9PSIsInZhbHVlIjoiUE9tdFk3bHVYN2pWeGs5eDhuTUlyQT09IiwibWFjIjoiODQ4NjhlMzllMjBhYmIxYTUyZTMxYWNmOWM3ZmYxYmNmMTM4NmRmYzU4YWJlZTVmZmFhMTYwNDAxZDVlYmFjYSJ9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gisgeography.com/free-world-climate-data-sources/" TargetMode="External"/><Relationship Id="rId7" Type="http://schemas.openxmlformats.org/officeDocument/2006/relationships/hyperlink" Target="https://www.ionchannellibrary.com/drug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hyperlink" Target="https://www.re3data.org/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www.labster.com/" TargetMode="External"/><Relationship Id="rId7" Type="http://schemas.openxmlformats.org/officeDocument/2006/relationships/hyperlink" Target="http://stem.open.ac.uk/study/openstem-lab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hyperlink" Target="https://learningscience.co.uk/" TargetMode="External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hyperlink" Target="http://virtual-pcr.ico2s.org/" TargetMode="External"/><Relationship Id="rId7" Type="http://schemas.openxmlformats.org/officeDocument/2006/relationships/hyperlink" Target="https://sketchfab.com/search?q=anatomy+dundee&amp;sort_by=-pertinence&amp;type=models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hyperlink" Target="https://learntech.imsu.ox.ac.uk/enzlab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://histologyguide.org/slidebox/01-introduction.html" TargetMode="Externa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714207"/>
            <a:ext cx="11734800" cy="1263534"/>
          </a:xfrm>
        </p:spPr>
        <p:txBody>
          <a:bodyPr>
            <a:normAutofit/>
          </a:bodyPr>
          <a:lstStyle/>
          <a:p>
            <a:r>
              <a:rPr lang="en-GB" sz="4000" dirty="0"/>
              <a:t>Remote Forensic Laboratories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" y="6317209"/>
            <a:ext cx="10972800" cy="4572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Prof. Ian Turner @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DocWithTheSocs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8BEE0510-D81D-495D-A1AC-0C1F63D5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810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DC0468-7D0B-4CD5-A280-73568DCB8CB8}"/>
              </a:ext>
            </a:extLst>
          </p:cNvPr>
          <p:cNvSpPr/>
          <p:nvPr/>
        </p:nvSpPr>
        <p:spPr>
          <a:xfrm>
            <a:off x="7223760" y="83591"/>
            <a:ext cx="496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#</a:t>
            </a:r>
            <a:r>
              <a:rPr lang="en-GB" sz="3600" b="1" dirty="0" err="1"/>
              <a:t>RemoteForensicCSI</a:t>
            </a:r>
            <a:r>
              <a:rPr lang="en-GB" sz="3600" b="1" dirty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3081-A9EA-47A2-930D-4BEFFA3D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94" y="127000"/>
            <a:ext cx="10058400" cy="1097280"/>
          </a:xfrm>
        </p:spPr>
        <p:txBody>
          <a:bodyPr/>
          <a:lstStyle/>
          <a:p>
            <a:r>
              <a:rPr lang="en-GB" dirty="0"/>
              <a:t>Forensic Science Animations / Micro-Simulations Examples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AB0C7-A4E2-4133-B9C4-888E4E78BCEF}"/>
              </a:ext>
            </a:extLst>
          </p:cNvPr>
          <p:cNvSpPr/>
          <p:nvPr/>
        </p:nvSpPr>
        <p:spPr>
          <a:xfrm>
            <a:off x="7798525" y="3202057"/>
            <a:ext cx="2826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Young, Wormald, Harris – University of Oxford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4F6BB-2809-4495-BD5A-D393AEA01DA0}"/>
              </a:ext>
            </a:extLst>
          </p:cNvPr>
          <p:cNvSpPr/>
          <p:nvPr/>
        </p:nvSpPr>
        <p:spPr>
          <a:xfrm>
            <a:off x="297458" y="3301511"/>
            <a:ext cx="3717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Fellermann</a:t>
            </a:r>
            <a:r>
              <a:rPr lang="en-GB" sz="1400" dirty="0">
                <a:solidFill>
                  <a:schemeClr val="bg1"/>
                </a:solidFill>
              </a:rPr>
              <a:t> H, Shirt-</a:t>
            </a:r>
            <a:r>
              <a:rPr lang="en-GB" sz="1400" dirty="0" err="1">
                <a:solidFill>
                  <a:schemeClr val="bg1"/>
                </a:solidFill>
              </a:rPr>
              <a:t>Ediss</a:t>
            </a:r>
            <a:r>
              <a:rPr lang="en-GB" sz="1400" dirty="0">
                <a:solidFill>
                  <a:schemeClr val="bg1"/>
                </a:solidFill>
              </a:rPr>
              <a:t> B, </a:t>
            </a:r>
            <a:r>
              <a:rPr lang="en-GB" sz="1400" dirty="0" err="1">
                <a:solidFill>
                  <a:schemeClr val="bg1"/>
                </a:solidFill>
              </a:rPr>
              <a:t>Kozyra</a:t>
            </a:r>
            <a:r>
              <a:rPr lang="en-GB" sz="1400" dirty="0">
                <a:solidFill>
                  <a:schemeClr val="bg1"/>
                </a:solidFill>
              </a:rPr>
              <a:t> JW, </a:t>
            </a:r>
            <a:r>
              <a:rPr lang="en-GB" sz="1400" dirty="0" err="1">
                <a:solidFill>
                  <a:schemeClr val="bg1"/>
                </a:solidFill>
              </a:rPr>
              <a:t>Linsley</a:t>
            </a:r>
            <a:r>
              <a:rPr lang="en-GB" sz="1400" dirty="0">
                <a:solidFill>
                  <a:schemeClr val="bg1"/>
                </a:solidFill>
              </a:rPr>
              <a:t> M, </a:t>
            </a:r>
            <a:r>
              <a:rPr lang="en-GB" sz="1400" dirty="0" err="1">
                <a:solidFill>
                  <a:schemeClr val="bg1"/>
                </a:solidFill>
              </a:rPr>
              <a:t>Lendrem</a:t>
            </a:r>
            <a:r>
              <a:rPr lang="en-GB" sz="1400" dirty="0">
                <a:solidFill>
                  <a:schemeClr val="bg1"/>
                </a:solidFill>
              </a:rPr>
              <a:t> DW, Howard T (2018)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DB98D0-0809-43EA-8E2D-BD1BFF397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4" y="1578423"/>
            <a:ext cx="3472774" cy="24600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17AACA-3902-453F-8ABF-80FA299F4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686" y="2138301"/>
            <a:ext cx="1348105" cy="16364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395A08-A4CE-404D-BAD2-BE70D7719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94" y="4260219"/>
            <a:ext cx="3472774" cy="2254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93A921-95F1-4F6C-96EE-35F0CB586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686" y="4599389"/>
            <a:ext cx="1371907" cy="15759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E4D891-8256-432E-AB68-C19497AF6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5009" y="1717381"/>
            <a:ext cx="4177051" cy="23210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24B805-07E9-4325-913C-E19DD7CD8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3669" y="2094238"/>
            <a:ext cx="1337297" cy="16310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3992CC-F403-48B5-B635-7CCDBC328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5078" y="4746915"/>
            <a:ext cx="4312511" cy="12809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CFD77C-3955-4A68-8FEB-6C63164934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5174" y="4599389"/>
            <a:ext cx="1371907" cy="16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3081-A9EA-47A2-930D-4BEFFA3D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94" y="127000"/>
            <a:ext cx="10058400" cy="1097280"/>
          </a:xfrm>
        </p:spPr>
        <p:txBody>
          <a:bodyPr/>
          <a:lstStyle/>
          <a:p>
            <a:r>
              <a:rPr lang="en-GB" dirty="0"/>
              <a:t>Video Examples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AB0C7-A4E2-4133-B9C4-888E4E78BCEF}"/>
              </a:ext>
            </a:extLst>
          </p:cNvPr>
          <p:cNvSpPr/>
          <p:nvPr/>
        </p:nvSpPr>
        <p:spPr>
          <a:xfrm>
            <a:off x="759478" y="6456896"/>
            <a:ext cx="3201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Nigel Francis – University of Swansea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4BB55176-C8C8-4C81-9824-EE1224114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94" y="4083871"/>
            <a:ext cx="3952694" cy="2426219"/>
          </a:xfrm>
          <a:prstGeom prst="rect">
            <a:avLst/>
          </a:prstGeom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97B86ED9-3F9A-4B6B-9BD6-C4BDD49E2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94" y="1444430"/>
            <a:ext cx="3952695" cy="21956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9628D9-54D0-43CB-965E-96EDFA8A45D4}"/>
              </a:ext>
            </a:extLst>
          </p:cNvPr>
          <p:cNvSpPr/>
          <p:nvPr/>
        </p:nvSpPr>
        <p:spPr>
          <a:xfrm>
            <a:off x="676956" y="3708076"/>
            <a:ext cx="336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John Rochester – University of Sheffield</a:t>
            </a:r>
          </a:p>
        </p:txBody>
      </p:sp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BBE027A7-32E6-4D6D-B538-F1B6D7E4C9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7073" y="4032495"/>
            <a:ext cx="4046825" cy="24262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F41698-E07F-4F23-BF64-4ECD1D1AF40D}"/>
              </a:ext>
            </a:extLst>
          </p:cNvPr>
          <p:cNvSpPr/>
          <p:nvPr/>
        </p:nvSpPr>
        <p:spPr>
          <a:xfrm>
            <a:off x="6012538" y="6489189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Royal Society of Chemistry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72B50-06ED-4350-86D7-E366DA56BB67}"/>
              </a:ext>
            </a:extLst>
          </p:cNvPr>
          <p:cNvSpPr txBox="1"/>
          <p:nvPr/>
        </p:nvSpPr>
        <p:spPr>
          <a:xfrm>
            <a:off x="5157073" y="1812776"/>
            <a:ext cx="478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Practical Explanations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Video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Video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‘Visual Theory’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EFDDC-D4B6-4337-AC2D-CD46711FC6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7720" y="1717993"/>
            <a:ext cx="1115250" cy="1362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3E574-B4D3-4970-9EC2-9BBBF52848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67720" y="3429000"/>
            <a:ext cx="1115250" cy="1368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3BA83-0759-47D0-9A6B-F4785DBCF2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7720" y="5148759"/>
            <a:ext cx="1115251" cy="13684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167974-E8C9-4682-8A6A-C92C1CB2373B}"/>
              </a:ext>
            </a:extLst>
          </p:cNvPr>
          <p:cNvSpPr/>
          <p:nvPr/>
        </p:nvSpPr>
        <p:spPr>
          <a:xfrm>
            <a:off x="10245585" y="2069300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9478B4-FFC7-4296-ABB6-7064AE5C1B2A}"/>
              </a:ext>
            </a:extLst>
          </p:cNvPr>
          <p:cNvSpPr/>
          <p:nvPr/>
        </p:nvSpPr>
        <p:spPr>
          <a:xfrm>
            <a:off x="10230761" y="3820833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5AABD7-2902-4555-BD18-461931FABEC6}"/>
              </a:ext>
            </a:extLst>
          </p:cNvPr>
          <p:cNvSpPr/>
          <p:nvPr/>
        </p:nvSpPr>
        <p:spPr>
          <a:xfrm>
            <a:off x="10181226" y="5540592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43EC9F-6DB1-4007-8E41-07EC14F4B3A8}"/>
              </a:ext>
            </a:extLst>
          </p:cNvPr>
          <p:cNvSpPr/>
          <p:nvPr/>
        </p:nvSpPr>
        <p:spPr>
          <a:xfrm>
            <a:off x="383894" y="1376412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6E668-A6CB-4F8F-B5EC-E4B2A68B62ED}"/>
              </a:ext>
            </a:extLst>
          </p:cNvPr>
          <p:cNvSpPr/>
          <p:nvPr/>
        </p:nvSpPr>
        <p:spPr>
          <a:xfrm>
            <a:off x="8769088" y="5624742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1D5C0A-BB0E-45DF-9676-A0199BFEABBB}"/>
              </a:ext>
            </a:extLst>
          </p:cNvPr>
          <p:cNvSpPr/>
          <p:nvPr/>
        </p:nvSpPr>
        <p:spPr>
          <a:xfrm>
            <a:off x="415888" y="5759364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00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3081-A9EA-47A2-930D-4BEFFA3D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94" y="127000"/>
            <a:ext cx="10058400" cy="1097280"/>
          </a:xfrm>
        </p:spPr>
        <p:txBody>
          <a:bodyPr/>
          <a:lstStyle/>
          <a:p>
            <a:r>
              <a:rPr lang="en-GB" dirty="0"/>
              <a:t>Video 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9478B4-FFC7-4296-ABB6-7064AE5C1B2A}"/>
              </a:ext>
            </a:extLst>
          </p:cNvPr>
          <p:cNvSpPr/>
          <p:nvPr/>
        </p:nvSpPr>
        <p:spPr>
          <a:xfrm>
            <a:off x="4924053" y="5909748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5AABD7-2902-4555-BD18-461931FABEC6}"/>
              </a:ext>
            </a:extLst>
          </p:cNvPr>
          <p:cNvSpPr/>
          <p:nvPr/>
        </p:nvSpPr>
        <p:spPr>
          <a:xfrm>
            <a:off x="4899013" y="4850391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C472C8-D271-4654-91F4-D4AD7F4C6ABB}"/>
              </a:ext>
            </a:extLst>
          </p:cNvPr>
          <p:cNvSpPr/>
          <p:nvPr/>
        </p:nvSpPr>
        <p:spPr>
          <a:xfrm>
            <a:off x="506268" y="3928349"/>
            <a:ext cx="40771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1. Introduction to presumptive tests   </a:t>
            </a:r>
          </a:p>
          <a:p>
            <a:r>
              <a:rPr lang="en-GB" dirty="0"/>
              <a:t>2. Presumptive testing for semen </a:t>
            </a:r>
          </a:p>
          <a:p>
            <a:r>
              <a:rPr lang="en-GB" dirty="0"/>
              <a:t>3. Presumptive testing for saliva   </a:t>
            </a:r>
          </a:p>
          <a:p>
            <a:r>
              <a:rPr lang="en-GB" dirty="0"/>
              <a:t>4. Searching for fibres </a:t>
            </a:r>
          </a:p>
          <a:p>
            <a:r>
              <a:rPr lang="en-GB" dirty="0"/>
              <a:t>5. Presumptive testing for blood  </a:t>
            </a:r>
          </a:p>
          <a:p>
            <a:r>
              <a:rPr lang="en-GB" dirty="0"/>
              <a:t>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9119C7-56E1-48EC-AEC0-BD3612E0E593}"/>
              </a:ext>
            </a:extLst>
          </p:cNvPr>
          <p:cNvSpPr/>
          <p:nvPr/>
        </p:nvSpPr>
        <p:spPr>
          <a:xfrm>
            <a:off x="4901420" y="1676659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AD00F3-D390-4943-8CEA-D0B8E8084A39}"/>
              </a:ext>
            </a:extLst>
          </p:cNvPr>
          <p:cNvSpPr/>
          <p:nvPr/>
        </p:nvSpPr>
        <p:spPr>
          <a:xfrm>
            <a:off x="4889994" y="2713813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787D15-6AD9-48F4-B6DF-E666B20E15F6}"/>
              </a:ext>
            </a:extLst>
          </p:cNvPr>
          <p:cNvSpPr/>
          <p:nvPr/>
        </p:nvSpPr>
        <p:spPr>
          <a:xfrm>
            <a:off x="4938590" y="3750967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385E8-D4EB-49A4-B212-0DE7CB4A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" y="1616933"/>
            <a:ext cx="3601939" cy="2031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331EC-3C63-4283-91B1-A23F351A8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188" y="1452266"/>
            <a:ext cx="814941" cy="1033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1DFBA7-9A02-4B28-9C58-1FB34C8AB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834" y="2534660"/>
            <a:ext cx="814941" cy="1021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4AF234-2C49-4F71-830D-CD6886BE7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835" y="3605377"/>
            <a:ext cx="814942" cy="10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22C30A-5A9D-4935-8C62-B40886671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836" y="4696495"/>
            <a:ext cx="814942" cy="1062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9A72F4-6025-4450-8ABD-D2E42F8065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836" y="5805271"/>
            <a:ext cx="814941" cy="1021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0B75D3-5DD2-444E-B407-B6653117BD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1398" y="1563980"/>
            <a:ext cx="3960592" cy="213723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14B5E13-6D43-4FFE-A9FB-140256E67644}"/>
              </a:ext>
            </a:extLst>
          </p:cNvPr>
          <p:cNvSpPr/>
          <p:nvPr/>
        </p:nvSpPr>
        <p:spPr>
          <a:xfrm>
            <a:off x="7127070" y="3878423"/>
            <a:ext cx="4077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1. The Crown Court</a:t>
            </a:r>
          </a:p>
          <a:p>
            <a:r>
              <a:rPr lang="en-GB" dirty="0"/>
              <a:t>2. The Magistrates Court</a:t>
            </a:r>
          </a:p>
          <a:p>
            <a:r>
              <a:rPr lang="en-GB" dirty="0"/>
              <a:t>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86D3AE-A3B4-4274-AF71-71719DC323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8011" y="4991008"/>
            <a:ext cx="1063642" cy="12972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78981D-8230-4023-B0BF-5B70637D39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1747" y="4991009"/>
            <a:ext cx="1063642" cy="129727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EDF5179-F372-408E-B1C5-CE416DBC596E}"/>
              </a:ext>
            </a:extLst>
          </p:cNvPr>
          <p:cNvSpPr/>
          <p:nvPr/>
        </p:nvSpPr>
        <p:spPr>
          <a:xfrm>
            <a:off x="7284479" y="5260386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1A8E2-DDB8-44D2-9B9B-2F15618D3DA6}"/>
              </a:ext>
            </a:extLst>
          </p:cNvPr>
          <p:cNvSpPr/>
          <p:nvPr/>
        </p:nvSpPr>
        <p:spPr>
          <a:xfrm>
            <a:off x="9715866" y="5294020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28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06DF-3618-4E1B-A4A4-D3233543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25" y="159088"/>
            <a:ext cx="10058400" cy="1097280"/>
          </a:xfrm>
        </p:spPr>
        <p:txBody>
          <a:bodyPr/>
          <a:lstStyle/>
          <a:p>
            <a:r>
              <a:rPr lang="en-GB" dirty="0"/>
              <a:t>Repositories </a:t>
            </a:r>
          </a:p>
        </p:txBody>
      </p:sp>
      <p:pic>
        <p:nvPicPr>
          <p:cNvPr id="5" name="Picture 4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428E08D-AACE-484F-AA75-78BDC51B8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2" y="1505541"/>
            <a:ext cx="4462414" cy="26196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208735-8473-4648-A7B7-725A2DD74184}"/>
              </a:ext>
            </a:extLst>
          </p:cNvPr>
          <p:cNvSpPr/>
          <p:nvPr/>
        </p:nvSpPr>
        <p:spPr>
          <a:xfrm>
            <a:off x="2880134" y="1486975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GIS Geography</a:t>
            </a:r>
          </a:p>
        </p:txBody>
      </p:sp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1E974323-F0DF-4CDD-BF99-12C811915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22" y="4196008"/>
            <a:ext cx="4462414" cy="25029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EB7C99-EFA6-44EA-8984-288A7AF8A2C3}"/>
              </a:ext>
            </a:extLst>
          </p:cNvPr>
          <p:cNvSpPr/>
          <p:nvPr/>
        </p:nvSpPr>
        <p:spPr>
          <a:xfrm>
            <a:off x="3354446" y="4349897"/>
            <a:ext cx="1168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Re3data.org</a:t>
            </a:r>
          </a:p>
        </p:txBody>
      </p:sp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2BE39B57-244F-451A-A7A7-2B3865775C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325" y="1486975"/>
            <a:ext cx="4176833" cy="26196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CA7FFD-917A-487E-9F0F-BD2F40D2EC64}"/>
              </a:ext>
            </a:extLst>
          </p:cNvPr>
          <p:cNvSpPr/>
          <p:nvPr/>
        </p:nvSpPr>
        <p:spPr>
          <a:xfrm>
            <a:off x="4850325" y="2468628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Ion Channel Library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E9B30-7135-49F8-B367-72623F202FEB}"/>
              </a:ext>
            </a:extLst>
          </p:cNvPr>
          <p:cNvSpPr txBox="1"/>
          <p:nvPr/>
        </p:nvSpPr>
        <p:spPr>
          <a:xfrm>
            <a:off x="4967688" y="4586195"/>
            <a:ext cx="478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General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Databases of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Thematic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Specific Databases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E07D82-436B-4EB1-ADC8-A8C1740D3F59}"/>
              </a:ext>
            </a:extLst>
          </p:cNvPr>
          <p:cNvSpPr/>
          <p:nvPr/>
        </p:nvSpPr>
        <p:spPr>
          <a:xfrm>
            <a:off x="10245585" y="2069300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3C6FD6-83F7-4220-A17F-A3FEAD85C277}"/>
              </a:ext>
            </a:extLst>
          </p:cNvPr>
          <p:cNvSpPr/>
          <p:nvPr/>
        </p:nvSpPr>
        <p:spPr>
          <a:xfrm>
            <a:off x="10178169" y="3814248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5FCE9B-C124-40F5-84A5-F2DCF9C31243}"/>
              </a:ext>
            </a:extLst>
          </p:cNvPr>
          <p:cNvSpPr/>
          <p:nvPr/>
        </p:nvSpPr>
        <p:spPr>
          <a:xfrm>
            <a:off x="10181226" y="5540592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C90D65-4A1D-4B71-A3D9-9F1A95122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2896" y="1852813"/>
            <a:ext cx="1001725" cy="12316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C22514-C943-46C7-AFCB-2CCC22265F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67720" y="3520589"/>
            <a:ext cx="986901" cy="1209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F9E408-5219-4003-8D75-02FFFAB35D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7719" y="5348149"/>
            <a:ext cx="986902" cy="12080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ADFD2A9-7110-495B-96F6-C2389456D62A}"/>
              </a:ext>
            </a:extLst>
          </p:cNvPr>
          <p:cNvSpPr/>
          <p:nvPr/>
        </p:nvSpPr>
        <p:spPr>
          <a:xfrm>
            <a:off x="241174" y="1436089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05A-1875-4CFB-8AFB-A8538FB93CE2}"/>
              </a:ext>
            </a:extLst>
          </p:cNvPr>
          <p:cNvSpPr/>
          <p:nvPr/>
        </p:nvSpPr>
        <p:spPr>
          <a:xfrm>
            <a:off x="360562" y="4185360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CAB87A-FB56-4B1F-8015-4F258725B6A3}"/>
              </a:ext>
            </a:extLst>
          </p:cNvPr>
          <p:cNvSpPr/>
          <p:nvPr/>
        </p:nvSpPr>
        <p:spPr>
          <a:xfrm>
            <a:off x="4900331" y="1407452"/>
            <a:ext cx="52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24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abster | 100+ virtual labs for universities and high schools">
            <a:hlinkClick r:id="rId3"/>
            <a:extLst>
              <a:ext uri="{FF2B5EF4-FFF2-40B4-BE49-F238E27FC236}">
                <a16:creationId xmlns:a16="http://schemas.microsoft.com/office/drawing/2014/main" id="{415325B5-905F-4DA7-B402-8C48A37C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53" y="1614066"/>
            <a:ext cx="6219841" cy="20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8D546-775D-4BFF-992F-5908DF57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18" y="184874"/>
            <a:ext cx="10058400" cy="1097280"/>
          </a:xfrm>
        </p:spPr>
        <p:txBody>
          <a:bodyPr/>
          <a:lstStyle/>
          <a:p>
            <a:r>
              <a:rPr lang="en-GB" dirty="0"/>
              <a:t>Simulations</a:t>
            </a:r>
          </a:p>
        </p:txBody>
      </p:sp>
      <p:pic>
        <p:nvPicPr>
          <p:cNvPr id="4" name="Picture 2" descr="Learning Science">
            <a:hlinkClick r:id="rId5"/>
            <a:extLst>
              <a:ext uri="{FF2B5EF4-FFF2-40B4-BE49-F238E27FC236}">
                <a16:creationId xmlns:a16="http://schemas.microsoft.com/office/drawing/2014/main" id="{18BD5D9B-3C7A-453F-BE4A-FA6669404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6" y="1614065"/>
            <a:ext cx="5332568" cy="209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EBA7372F-EECC-41CF-9425-E604F2F04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06" y="4173383"/>
            <a:ext cx="5489323" cy="2397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5B918F-3516-4B7C-87C9-F887DCB92A13}"/>
              </a:ext>
            </a:extLst>
          </p:cNvPr>
          <p:cNvSpPr txBox="1"/>
          <p:nvPr/>
        </p:nvSpPr>
        <p:spPr>
          <a:xfrm>
            <a:off x="6292692" y="3893158"/>
            <a:ext cx="157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Learning Science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6E520-DC7C-4D6F-9E6C-3429002B75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4973" y="4625919"/>
            <a:ext cx="1007337" cy="1236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672CC-FBEB-464B-B5FA-5481378236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2451" y="4625919"/>
            <a:ext cx="1023672" cy="12360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27F4C2-2753-4887-A765-EE17C69E7011}"/>
              </a:ext>
            </a:extLst>
          </p:cNvPr>
          <p:cNvSpPr txBox="1"/>
          <p:nvPr/>
        </p:nvSpPr>
        <p:spPr>
          <a:xfrm>
            <a:off x="7864589" y="3953975"/>
            <a:ext cx="157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Labster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FAECBA-7FB5-41C1-9AB0-1E2CB9445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6264" y="4625919"/>
            <a:ext cx="1023672" cy="12360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E5EC26-0D08-4183-8B0A-6505D6E17CAD}"/>
              </a:ext>
            </a:extLst>
          </p:cNvPr>
          <p:cNvSpPr txBox="1"/>
          <p:nvPr/>
        </p:nvSpPr>
        <p:spPr>
          <a:xfrm>
            <a:off x="9458042" y="3953975"/>
            <a:ext cx="180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OpenSTEM</a:t>
            </a:r>
            <a:r>
              <a:rPr lang="en-GB" dirty="0"/>
              <a:t> Labs</a:t>
            </a:r>
          </a:p>
        </p:txBody>
      </p:sp>
    </p:spTree>
    <p:extLst>
      <p:ext uri="{BB962C8B-B14F-4D97-AF65-F5344CB8AC3E}">
        <p14:creationId xmlns:p14="http://schemas.microsoft.com/office/powerpoint/2010/main" val="1458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6E1121-F214-4B34-89A7-8A98F215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people planning for future labs?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6213DB-FD5B-46BA-939B-F31677140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restrictions on capacity in laboratories remain.</a:t>
            </a:r>
          </a:p>
        </p:txBody>
      </p:sp>
    </p:spTree>
    <p:extLst>
      <p:ext uri="{BB962C8B-B14F-4D97-AF65-F5344CB8AC3E}">
        <p14:creationId xmlns:p14="http://schemas.microsoft.com/office/powerpoint/2010/main" val="18250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8C85C5-D9A4-4991-BD58-BA3DF3D6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5DACD1-8C1E-41CB-B4C5-5B6B0B4A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8957733" cy="4457700"/>
          </a:xfrm>
        </p:spPr>
        <p:txBody>
          <a:bodyPr/>
          <a:lstStyle/>
          <a:p>
            <a:r>
              <a:rPr lang="en-GB" dirty="0"/>
              <a:t>Back to LO’s</a:t>
            </a:r>
          </a:p>
          <a:p>
            <a:pPr lvl="1"/>
            <a:r>
              <a:rPr lang="en-GB" dirty="0"/>
              <a:t>Shell Modules / Hybrid Practical's</a:t>
            </a:r>
          </a:p>
          <a:p>
            <a:r>
              <a:rPr lang="en-GB" sz="2800" dirty="0"/>
              <a:t>Video is a focus of supplementary activity</a:t>
            </a:r>
          </a:p>
          <a:p>
            <a:pPr lvl="1"/>
            <a:r>
              <a:rPr lang="en-GB" dirty="0"/>
              <a:t>Me or Them? – Record or Live</a:t>
            </a:r>
          </a:p>
          <a:p>
            <a:pPr lvl="1"/>
            <a:r>
              <a:rPr lang="en-GB" dirty="0"/>
              <a:t>Maximise Lab Time</a:t>
            </a:r>
          </a:p>
          <a:p>
            <a:pPr lvl="1"/>
            <a:r>
              <a:rPr lang="en-GB" dirty="0"/>
              <a:t>Duel Purpose – Context Applied</a:t>
            </a:r>
          </a:p>
          <a:p>
            <a:pPr lvl="1"/>
            <a:r>
              <a:rPr lang="en-GB" dirty="0"/>
              <a:t>Sharing the Load</a:t>
            </a:r>
          </a:p>
          <a:p>
            <a:pPr lvl="1"/>
            <a:r>
              <a:rPr lang="en-GB" dirty="0"/>
              <a:t>Innovation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4F6BEE-C5B8-4816-B1C5-400B753B2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5398">
            <a:off x="7043919" y="899939"/>
            <a:ext cx="4533527" cy="25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3B22-2710-403B-9AD0-54F0D93F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Laboratory</a:t>
            </a:r>
          </a:p>
        </p:txBody>
      </p:sp>
      <p:pic>
        <p:nvPicPr>
          <p:cNvPr id="5" name="Content Placeholder 4" descr="A close up of an object&#10;&#10;Description automatically generated">
            <a:extLst>
              <a:ext uri="{FF2B5EF4-FFF2-40B4-BE49-F238E27FC236}">
                <a16:creationId xmlns:a16="http://schemas.microsoft.com/office/drawing/2014/main" id="{4811A27F-C4BF-4667-8AD3-F4A3FD55F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674495"/>
            <a:ext cx="2457450" cy="2457450"/>
          </a:xfr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F64A781-3617-4F86-A2F8-39DD2E6E8058}"/>
              </a:ext>
            </a:extLst>
          </p:cNvPr>
          <p:cNvSpPr txBox="1">
            <a:spLocks/>
          </p:cNvSpPr>
          <p:nvPr/>
        </p:nvSpPr>
        <p:spPr>
          <a:xfrm>
            <a:off x="285750" y="4279265"/>
            <a:ext cx="5143499" cy="2234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Evidence examination and recording</a:t>
            </a:r>
          </a:p>
          <a:p>
            <a:r>
              <a:rPr lang="en-GB" dirty="0"/>
              <a:t>The Vegetable Practical</a:t>
            </a:r>
          </a:p>
          <a:p>
            <a:r>
              <a:rPr lang="en-GB" dirty="0"/>
              <a:t>Idea from Jon Wright and Adam S. Long (University of Derby)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407A6BB-E81A-4117-8298-56927EFCA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674495"/>
            <a:ext cx="4110990" cy="2479855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20BF76A-3A69-4DB5-A058-DC21B1D4F5D0}"/>
              </a:ext>
            </a:extLst>
          </p:cNvPr>
          <p:cNvSpPr txBox="1">
            <a:spLocks/>
          </p:cNvSpPr>
          <p:nvPr/>
        </p:nvSpPr>
        <p:spPr>
          <a:xfrm>
            <a:off x="6450330" y="4279265"/>
            <a:ext cx="5143499" cy="2234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Handwriting Examination</a:t>
            </a:r>
          </a:p>
          <a:p>
            <a:r>
              <a:rPr lang="en-GB" dirty="0"/>
              <a:t>Using The Simpsons</a:t>
            </a:r>
          </a:p>
          <a:p>
            <a:r>
              <a:rPr lang="en-GB" dirty="0"/>
              <a:t>Complete resource can be shared</a:t>
            </a:r>
          </a:p>
        </p:txBody>
      </p:sp>
    </p:spTree>
    <p:extLst>
      <p:ext uri="{BB962C8B-B14F-4D97-AF65-F5344CB8AC3E}">
        <p14:creationId xmlns:p14="http://schemas.microsoft.com/office/powerpoint/2010/main" val="23593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C22-8524-4961-8B79-40D94415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resources are available to assist?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EEE1C-671D-4953-A2A0-9A51C1BCA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B3E9EB-12DA-42EE-8B10-C6B0DD23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Networks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74EC86-7C6D-490C-9B4A-0ACC656D8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Malcolm Stewart, Craig Campbell </a:t>
            </a:r>
            <a:r>
              <a:rPr lang="en-GB" sz="3200" dirty="0">
                <a:solidFill>
                  <a:schemeClr val="accent1"/>
                </a:solidFill>
              </a:rPr>
              <a:t>(Chemistry Drylabs20 initiative)</a:t>
            </a:r>
          </a:p>
          <a:p>
            <a:r>
              <a:rPr lang="en-GB" sz="3200" dirty="0"/>
              <a:t>Nigel Francis, Ian Turner, David Smith </a:t>
            </a:r>
            <a:r>
              <a:rPr lang="en-GB" sz="3200" dirty="0">
                <a:solidFill>
                  <a:schemeClr val="accent1"/>
                </a:solidFill>
              </a:rPr>
              <a:t>(Life Sciences DryLabsRealScience initiative)</a:t>
            </a:r>
          </a:p>
          <a:p>
            <a:r>
              <a:rPr lang="en-GB" sz="3200" dirty="0"/>
              <a:t>Helen Vaughn, Sam Pugh, Alison Voice </a:t>
            </a:r>
            <a:r>
              <a:rPr lang="en-GB" sz="3200" dirty="0">
                <a:solidFill>
                  <a:schemeClr val="accent1"/>
                </a:solidFill>
              </a:rPr>
              <a:t>(Physics LTHE online network initiative)</a:t>
            </a:r>
          </a:p>
          <a:p>
            <a:r>
              <a:rPr lang="en-GB" sz="3200" dirty="0"/>
              <a:t>Rachel </a:t>
            </a:r>
            <a:r>
              <a:rPr lang="en-GB" sz="3200" dirty="0" err="1"/>
              <a:t>Bolton-King</a:t>
            </a:r>
            <a:r>
              <a:rPr lang="en-GB" sz="3200" dirty="0"/>
              <a:t>, Leisa Nichols-Drew and Ian Turner </a:t>
            </a:r>
            <a:r>
              <a:rPr lang="en-GB" sz="3200" dirty="0">
                <a:solidFill>
                  <a:schemeClr val="accent1"/>
                </a:solidFill>
              </a:rPr>
              <a:t>(</a:t>
            </a:r>
            <a:r>
              <a:rPr lang="en-GB" sz="3200" dirty="0" err="1">
                <a:solidFill>
                  <a:schemeClr val="accent1"/>
                </a:solidFill>
              </a:rPr>
              <a:t>RemoteForeniscCSI</a:t>
            </a:r>
            <a:r>
              <a:rPr lang="en-GB" sz="3200" dirty="0">
                <a:solidFill>
                  <a:schemeClr val="accent1"/>
                </a:solidFill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8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8A735-E0A3-4BE9-B300-E56E02B6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start..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F6A4-139C-45F0-90C0-B6CAED009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3CE38-3192-4947-AC34-56ED219F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10" y="137160"/>
            <a:ext cx="10058400" cy="1097280"/>
          </a:xfrm>
        </p:spPr>
        <p:txBody>
          <a:bodyPr/>
          <a:lstStyle/>
          <a:p>
            <a:r>
              <a:rPr lang="en-GB" dirty="0"/>
              <a:t>#DryLabsRealScience -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BB177-899A-42B6-9EBE-5D503579E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Three types of 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5ED2E-B79B-46CC-ABF1-9B2BE4862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10" y="1504950"/>
            <a:ext cx="7972425" cy="487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750E6-C17C-4872-95F0-DAABA63976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93" b="7661"/>
          <a:stretch/>
        </p:blipFill>
        <p:spPr>
          <a:xfrm>
            <a:off x="8379414" y="1635909"/>
            <a:ext cx="3604259" cy="396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9C7F4-4221-4F1C-B9C4-6952FE0ED9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5" t="10148" r="1556" b="22305"/>
          <a:stretch/>
        </p:blipFill>
        <p:spPr>
          <a:xfrm>
            <a:off x="8379414" y="3943350"/>
            <a:ext cx="3604258" cy="382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CD809B-3922-49EC-AD89-67A4939C0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414" y="2241537"/>
            <a:ext cx="3604258" cy="1538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7B00D-F98D-4342-8B3B-879734BEF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683" y="4614535"/>
            <a:ext cx="1203720" cy="14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90A-4600-4380-93E1-EA2DD289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Guides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A0787-F8CB-4F1A-8022-B55E435D8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1663700"/>
            <a:ext cx="7297208" cy="50673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How to #1 - Student produced videos of practical learning outcomes - </a:t>
            </a:r>
            <a:r>
              <a:rPr lang="en-GB" dirty="0">
                <a:solidFill>
                  <a:schemeClr val="accent1"/>
                </a:solidFill>
              </a:rPr>
              <a:t>Prof. Ian Turner (University of Derby)</a:t>
            </a:r>
          </a:p>
          <a:p>
            <a:r>
              <a:rPr lang="en-GB" dirty="0"/>
              <a:t>How to #2 - Using lab simulations for teaching/practicing practical skills - </a:t>
            </a:r>
            <a:r>
              <a:rPr lang="en-GB" dirty="0" err="1">
                <a:solidFill>
                  <a:schemeClr val="accent1"/>
                </a:solidFill>
              </a:rPr>
              <a:t>Dr.</a:t>
            </a:r>
            <a:r>
              <a:rPr lang="en-GB" dirty="0">
                <a:solidFill>
                  <a:schemeClr val="accent1"/>
                </a:solidFill>
              </a:rPr>
              <a:t> Nigel Francis (University of Swansea)</a:t>
            </a:r>
          </a:p>
          <a:p>
            <a:r>
              <a:rPr lang="en-GB" dirty="0"/>
              <a:t>How to #3 - Analysis of Qualitative Data through coding - </a:t>
            </a:r>
            <a:r>
              <a:rPr lang="en-GB" dirty="0">
                <a:solidFill>
                  <a:schemeClr val="accent1"/>
                </a:solidFill>
              </a:rPr>
              <a:t>Dr David Smith (Sheffield Hallam University)</a:t>
            </a:r>
          </a:p>
          <a:p>
            <a:r>
              <a:rPr lang="en-GB" dirty="0"/>
              <a:t>How to #4 - Questionnaire Based Projects - </a:t>
            </a:r>
            <a:r>
              <a:rPr lang="en-GB" dirty="0" err="1">
                <a:solidFill>
                  <a:schemeClr val="accent1"/>
                </a:solidFill>
              </a:rPr>
              <a:t>Dr.</a:t>
            </a:r>
            <a:r>
              <a:rPr lang="en-GB" dirty="0">
                <a:solidFill>
                  <a:schemeClr val="accent1"/>
                </a:solidFill>
              </a:rPr>
              <a:t> Katharine Hubbard (University of Hull) </a:t>
            </a:r>
          </a:p>
          <a:p>
            <a:r>
              <a:rPr lang="en-GB" dirty="0"/>
              <a:t>How to #5 - Focus Group Based Projects - </a:t>
            </a:r>
            <a:r>
              <a:rPr lang="en-GB" dirty="0" err="1">
                <a:solidFill>
                  <a:schemeClr val="accent1"/>
                </a:solidFill>
              </a:rPr>
              <a:t>Dr.</a:t>
            </a:r>
            <a:r>
              <a:rPr lang="en-GB" dirty="0">
                <a:solidFill>
                  <a:schemeClr val="accent1"/>
                </a:solidFill>
              </a:rPr>
              <a:t> Mel Lacey (Sheffield Hallam University)</a:t>
            </a:r>
          </a:p>
          <a:p>
            <a:r>
              <a:rPr lang="en-GB" dirty="0"/>
              <a:t>How to #6 - Projects Analysing Broadcast Media  - </a:t>
            </a:r>
            <a:r>
              <a:rPr lang="en-GB" dirty="0" err="1">
                <a:solidFill>
                  <a:schemeClr val="accent1"/>
                </a:solidFill>
              </a:rPr>
              <a:t>Dr.</a:t>
            </a:r>
            <a:r>
              <a:rPr lang="en-GB" dirty="0">
                <a:solidFill>
                  <a:schemeClr val="accent1"/>
                </a:solidFill>
              </a:rPr>
              <a:t> Chris Willmott, (University of Leicester) </a:t>
            </a:r>
          </a:p>
          <a:p>
            <a:r>
              <a:rPr lang="en-GB" dirty="0"/>
              <a:t>How to #7 - Bioinformatic analysis of publicly available </a:t>
            </a:r>
            <a:r>
              <a:rPr lang="en-GB" dirty="0" err="1"/>
              <a:t>RNAseq</a:t>
            </a:r>
            <a:r>
              <a:rPr lang="en-GB" dirty="0"/>
              <a:t> data - </a:t>
            </a:r>
            <a:r>
              <a:rPr lang="en-GB" dirty="0">
                <a:solidFill>
                  <a:schemeClr val="accent1"/>
                </a:solidFill>
              </a:rPr>
              <a:t>Dr Noel Carter, (University of Sunderland)  </a:t>
            </a:r>
          </a:p>
          <a:p>
            <a:r>
              <a:rPr lang="en-GB" dirty="0"/>
              <a:t>How to #8 – Systematic review projects - </a:t>
            </a:r>
            <a:r>
              <a:rPr lang="en-GB" dirty="0">
                <a:solidFill>
                  <a:schemeClr val="accent1"/>
                </a:solidFill>
              </a:rPr>
              <a:t>Dr Keith Miller, (Sheffield Hallam University)  </a:t>
            </a:r>
          </a:p>
          <a:p>
            <a:r>
              <a:rPr lang="en-GB" dirty="0"/>
              <a:t>How to #9 – Augmented reality for bioscience education- </a:t>
            </a:r>
            <a:r>
              <a:rPr lang="en-GB" dirty="0">
                <a:solidFill>
                  <a:schemeClr val="accent1"/>
                </a:solidFill>
              </a:rPr>
              <a:t>Dr Robbie </a:t>
            </a:r>
            <a:r>
              <a:rPr lang="en-GB" dirty="0" err="1">
                <a:solidFill>
                  <a:schemeClr val="accent1"/>
                </a:solidFill>
              </a:rPr>
              <a:t>Baldolck</a:t>
            </a:r>
            <a:r>
              <a:rPr lang="en-GB" dirty="0">
                <a:solidFill>
                  <a:schemeClr val="accent1"/>
                </a:solidFill>
              </a:rPr>
              <a:t>, (Southampton Solent University)  </a:t>
            </a:r>
          </a:p>
          <a:p>
            <a:r>
              <a:rPr lang="en-GB" dirty="0"/>
              <a:t>How to #10 – </a:t>
            </a:r>
            <a:r>
              <a:rPr lang="en-GB" dirty="0" err="1"/>
              <a:t>Benchling</a:t>
            </a:r>
            <a:r>
              <a:rPr lang="en-GB" dirty="0"/>
              <a:t>: molecular biology tools for online teaching - </a:t>
            </a:r>
            <a:r>
              <a:rPr lang="en-GB" dirty="0">
                <a:solidFill>
                  <a:schemeClr val="accent1"/>
                </a:solidFill>
              </a:rPr>
              <a:t>Dr Philip Leftwich, (University of East Anglia  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B6283-48AF-4FD6-93ED-1BFF0677D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675" y="232294"/>
            <a:ext cx="4623858" cy="64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B60E-D60B-4B47-B9B6-E1F2C3A3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#7Free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9024-3DA2-4106-9391-B6E5F9567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1771650"/>
            <a:ext cx="10058400" cy="4457700"/>
          </a:xfrm>
        </p:spPr>
        <p:txBody>
          <a:bodyPr/>
          <a:lstStyle/>
          <a:p>
            <a:r>
              <a:rPr lang="en-GB" dirty="0"/>
              <a:t>Virtual Dissections</a:t>
            </a:r>
          </a:p>
          <a:p>
            <a:r>
              <a:rPr lang="en-GB" dirty="0"/>
              <a:t>Anatomy &amp; Physiology</a:t>
            </a:r>
          </a:p>
          <a:p>
            <a:r>
              <a:rPr lang="en-GB" dirty="0"/>
              <a:t>Genetics &amp; Molecular Biology</a:t>
            </a:r>
          </a:p>
          <a:p>
            <a:r>
              <a:rPr lang="en-GB" dirty="0"/>
              <a:t>Simulations</a:t>
            </a:r>
          </a:p>
          <a:p>
            <a:r>
              <a:rPr lang="en-GB" dirty="0"/>
              <a:t>Immunology</a:t>
            </a:r>
          </a:p>
          <a:p>
            <a:r>
              <a:rPr lang="en-GB" dirty="0"/>
              <a:t>Protein Structure &amp; Enzymes</a:t>
            </a:r>
          </a:p>
          <a:p>
            <a:r>
              <a:rPr lang="en-GB" dirty="0"/>
              <a:t>Microbiology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9CBF8-94C1-4FD6-A61F-CC011FB5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268" y="254895"/>
            <a:ext cx="2836335" cy="63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8228-0F02-4883-8ACC-CD1BE7BC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37160"/>
            <a:ext cx="10058400" cy="109728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59C7-A00F-4C6E-B4E5-7BE00D357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714500"/>
            <a:ext cx="4785360" cy="44577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Collection of large publicly available datasets for use in data analysis sessions or final year/honours/capstone projects: </a:t>
            </a:r>
          </a:p>
          <a:p>
            <a:r>
              <a:rPr lang="en-GB" dirty="0"/>
              <a:t>A collection of simulations &amp; other resources for use as alternatives to face 2 face </a:t>
            </a:r>
            <a:r>
              <a:rPr lang="en-GB" dirty="0" err="1"/>
              <a:t>practicals</a:t>
            </a:r>
            <a:r>
              <a:rPr lang="en-GB" dirty="0"/>
              <a:t> or for undergraduate final year/honours/capstone projects in the Biosciences </a:t>
            </a:r>
          </a:p>
          <a:p>
            <a:r>
              <a:rPr lang="en-GB" dirty="0" err="1"/>
              <a:t>Lecturemotley</a:t>
            </a:r>
            <a:r>
              <a:rPr lang="en-GB" dirty="0"/>
              <a:t> / #DryLabsRealSceince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51A5E-42A5-4D0B-8822-5713B80DC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05" y="3279977"/>
            <a:ext cx="1036320" cy="1305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1EFF4-0B0D-40EC-AB6A-6199D9DB9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81" y="1714500"/>
            <a:ext cx="1036320" cy="1198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59EE6E-529F-4A93-BD1A-358A71F9E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9291" y="1588259"/>
            <a:ext cx="986979" cy="11980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9027BE-CF07-4146-B349-895ACBA0175E}"/>
              </a:ext>
            </a:extLst>
          </p:cNvPr>
          <p:cNvSpPr txBox="1">
            <a:spLocks/>
          </p:cNvSpPr>
          <p:nvPr/>
        </p:nvSpPr>
        <p:spPr>
          <a:xfrm>
            <a:off x="6040849" y="1750842"/>
            <a:ext cx="478536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Collection of large science and STEM resources – 300+ entries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Collection of field work resources</a:t>
            </a:r>
          </a:p>
          <a:p>
            <a:endParaRPr lang="en-GB" dirty="0"/>
          </a:p>
          <a:p>
            <a:r>
              <a:rPr lang="en-GB" dirty="0"/>
              <a:t>Forensic specific resources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4C93D7-23FE-43D9-BCA6-DBE82D1E2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9291" y="3279977"/>
            <a:ext cx="986979" cy="1225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7A63F-F143-4D64-B330-C60AEAC31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248" y="4953031"/>
            <a:ext cx="1067752" cy="1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C6A93B-8173-46DA-A95B-F4F9A9585D99}"/>
              </a:ext>
            </a:extLst>
          </p:cNvPr>
          <p:cNvSpPr/>
          <p:nvPr/>
        </p:nvSpPr>
        <p:spPr>
          <a:xfrm>
            <a:off x="0" y="0"/>
            <a:ext cx="423295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884" y="326791"/>
            <a:ext cx="5235916" cy="710989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/>
              <a:t>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09682" y="1373446"/>
            <a:ext cx="6545028" cy="1746312"/>
          </a:xfrm>
        </p:spPr>
        <p:txBody>
          <a:bodyPr anchor="b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Practical &amp; field work are a fundamental parts of our pedagogy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cannot ultimately replace the practical experience</a:t>
            </a:r>
          </a:p>
        </p:txBody>
      </p:sp>
      <p:pic>
        <p:nvPicPr>
          <p:cNvPr id="6" name="Graphic 5" descr="Smart Phone">
            <a:extLst>
              <a:ext uri="{FF2B5EF4-FFF2-40B4-BE49-F238E27FC236}">
                <a16:creationId xmlns:a16="http://schemas.microsoft.com/office/drawing/2014/main" id="{726BA0CA-0832-4F7B-8B58-7BF93D258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25850" y="1037781"/>
            <a:ext cx="5134312" cy="45924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6A4336-EA48-4FBC-A382-6E9702CD69BE}"/>
              </a:ext>
            </a:extLst>
          </p:cNvPr>
          <p:cNvSpPr/>
          <p:nvPr/>
        </p:nvSpPr>
        <p:spPr>
          <a:xfrm>
            <a:off x="1181528" y="1767156"/>
            <a:ext cx="1949144" cy="31027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61C19-7623-45AE-9CBD-E752964DD5E7}"/>
              </a:ext>
            </a:extLst>
          </p:cNvPr>
          <p:cNvSpPr txBox="1"/>
          <p:nvPr/>
        </p:nvSpPr>
        <p:spPr>
          <a:xfrm>
            <a:off x="5304608" y="3738243"/>
            <a:ext cx="595517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But something needs to change with current restrictions on laboratory access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12052C41-B1AD-4EC8-9EA6-5C34C0FC4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4" y="1767156"/>
            <a:ext cx="1988768" cy="310279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8A735-E0A3-4BE9-B300-E56E02B6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must think carefully about the purpose of our labs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C4140-B026-482A-B129-65A410B9C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maximise any opportunities that student have for a face-2-face experience.</a:t>
            </a:r>
          </a:p>
        </p:txBody>
      </p:sp>
    </p:spTree>
    <p:extLst>
      <p:ext uri="{BB962C8B-B14F-4D97-AF65-F5344CB8AC3E}">
        <p14:creationId xmlns:p14="http://schemas.microsoft.com/office/powerpoint/2010/main" val="37239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purpose of the forensic laboratory?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680D1D-E772-4B07-B4D3-A08F74165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025901"/>
              </p:ext>
            </p:extLst>
          </p:nvPr>
        </p:nvGraphicFramePr>
        <p:xfrm>
          <a:off x="2032000" y="12107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8A735-E0A3-4BE9-B300-E56E02B6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current practice?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C4140-B026-482A-B129-65A410B9C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Drawn from the sector response to COVID19 and current online laboratory provision,</a:t>
            </a:r>
          </a:p>
        </p:txBody>
      </p:sp>
    </p:spTree>
    <p:extLst>
      <p:ext uri="{BB962C8B-B14F-4D97-AF65-F5344CB8AC3E}">
        <p14:creationId xmlns:p14="http://schemas.microsoft.com/office/powerpoint/2010/main" val="4844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8" y="173299"/>
            <a:ext cx="10058400" cy="1097280"/>
          </a:xfrm>
        </p:spPr>
        <p:txBody>
          <a:bodyPr>
            <a:normAutofit/>
          </a:bodyPr>
          <a:lstStyle/>
          <a:p>
            <a:r>
              <a:rPr lang="en-US" sz="4400" dirty="0"/>
              <a:t>Solutions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C6DF219-4DD7-4FB5-BE5D-CCB00F496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167206"/>
              </p:ext>
            </p:extLst>
          </p:nvPr>
        </p:nvGraphicFramePr>
        <p:xfrm>
          <a:off x="528577" y="1527859"/>
          <a:ext cx="11134845" cy="476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BC9A-0D50-4690-8800-FE373B59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44" y="184874"/>
            <a:ext cx="10058400" cy="1097280"/>
          </a:xfrm>
        </p:spPr>
        <p:txBody>
          <a:bodyPr/>
          <a:lstStyle/>
          <a:p>
            <a:r>
              <a:rPr lang="en-GB" dirty="0"/>
              <a:t>Video, Animations &amp; Micro-simulations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3CDE8D-F350-42C0-B6D0-F410D1E53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248979"/>
              </p:ext>
            </p:extLst>
          </p:nvPr>
        </p:nvGraphicFramePr>
        <p:xfrm>
          <a:off x="643038" y="1736203"/>
          <a:ext cx="4947534" cy="426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35C535-4DF0-4E2E-8CB6-707C2DC89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715258"/>
              </p:ext>
            </p:extLst>
          </p:nvPr>
        </p:nvGraphicFramePr>
        <p:xfrm>
          <a:off x="6200173" y="1746704"/>
          <a:ext cx="4947534" cy="426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830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3081-A9EA-47A2-930D-4BEFFA3D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94" y="127000"/>
            <a:ext cx="10058400" cy="1097280"/>
          </a:xfrm>
        </p:spPr>
        <p:txBody>
          <a:bodyPr/>
          <a:lstStyle/>
          <a:p>
            <a:r>
              <a:rPr lang="en-GB" dirty="0"/>
              <a:t>General Science Animations / Micro-Simulations Examples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5951D6BC-4CAB-4636-BA55-7FACEE45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6" y="1478711"/>
            <a:ext cx="4285038" cy="2350172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37FFA191-537F-4685-AB0F-7BC164BCB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896" y="1478711"/>
            <a:ext cx="4965725" cy="23584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7AB0C7-A4E2-4133-B9C4-888E4E78BCEF}"/>
              </a:ext>
            </a:extLst>
          </p:cNvPr>
          <p:cNvSpPr/>
          <p:nvPr/>
        </p:nvSpPr>
        <p:spPr>
          <a:xfrm>
            <a:off x="7798525" y="3202057"/>
            <a:ext cx="2826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Young, Wormald, Harris – University of Oxford</a:t>
            </a:r>
          </a:p>
        </p:txBody>
      </p:sp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E93CEF31-CF0D-4790-9154-1A83770C3D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3897" y="4168339"/>
            <a:ext cx="4965724" cy="2501458"/>
          </a:xfrm>
          <a:prstGeom prst="rect">
            <a:avLst/>
          </a:prstGeom>
        </p:spPr>
      </p:pic>
      <p:pic>
        <p:nvPicPr>
          <p:cNvPr id="10" name="Picture 9">
            <a:hlinkClick r:id="rId9"/>
            <a:extLst>
              <a:ext uri="{FF2B5EF4-FFF2-40B4-BE49-F238E27FC236}">
                <a16:creationId xmlns:a16="http://schemas.microsoft.com/office/drawing/2014/main" id="{4B40DA54-6F48-4715-B48B-3CD75CBD4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96" y="4013540"/>
            <a:ext cx="4285038" cy="2533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5EE80F-AFC9-4E33-926F-9A05E18EC1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2075" y="1929936"/>
            <a:ext cx="1131884" cy="1377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4A181-E131-4A23-B24B-83938CF115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39998" y="1960362"/>
            <a:ext cx="1257154" cy="1386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1FF3E-C302-4701-B374-C873CE1FAD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1554" y="4703524"/>
            <a:ext cx="1182723" cy="1367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0E9D61-E305-418E-85F7-B42B36FF7A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49241" y="4703525"/>
            <a:ext cx="1257154" cy="13677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64F6BB-2809-4495-BD5A-D393AEA01DA0}"/>
              </a:ext>
            </a:extLst>
          </p:cNvPr>
          <p:cNvSpPr/>
          <p:nvPr/>
        </p:nvSpPr>
        <p:spPr>
          <a:xfrm>
            <a:off x="297458" y="3301511"/>
            <a:ext cx="3717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Fellermann</a:t>
            </a:r>
            <a:r>
              <a:rPr lang="en-GB" sz="1400" dirty="0">
                <a:solidFill>
                  <a:schemeClr val="bg1"/>
                </a:solidFill>
              </a:rPr>
              <a:t> H, Shirt-</a:t>
            </a:r>
            <a:r>
              <a:rPr lang="en-GB" sz="1400" dirty="0" err="1">
                <a:solidFill>
                  <a:schemeClr val="bg1"/>
                </a:solidFill>
              </a:rPr>
              <a:t>Ediss</a:t>
            </a:r>
            <a:r>
              <a:rPr lang="en-GB" sz="1400" dirty="0">
                <a:solidFill>
                  <a:schemeClr val="bg1"/>
                </a:solidFill>
              </a:rPr>
              <a:t> B, </a:t>
            </a:r>
            <a:r>
              <a:rPr lang="en-GB" sz="1400" dirty="0" err="1">
                <a:solidFill>
                  <a:schemeClr val="bg1"/>
                </a:solidFill>
              </a:rPr>
              <a:t>Kozyra</a:t>
            </a:r>
            <a:r>
              <a:rPr lang="en-GB" sz="1400" dirty="0">
                <a:solidFill>
                  <a:schemeClr val="bg1"/>
                </a:solidFill>
              </a:rPr>
              <a:t> JW, </a:t>
            </a:r>
            <a:r>
              <a:rPr lang="en-GB" sz="1400" dirty="0" err="1">
                <a:solidFill>
                  <a:schemeClr val="bg1"/>
                </a:solidFill>
              </a:rPr>
              <a:t>Linsley</a:t>
            </a:r>
            <a:r>
              <a:rPr lang="en-GB" sz="1400" dirty="0">
                <a:solidFill>
                  <a:schemeClr val="bg1"/>
                </a:solidFill>
              </a:rPr>
              <a:t> M, </a:t>
            </a:r>
            <a:r>
              <a:rPr lang="en-GB" sz="1400" dirty="0" err="1">
                <a:solidFill>
                  <a:schemeClr val="bg1"/>
                </a:solidFill>
              </a:rPr>
              <a:t>Lendrem</a:t>
            </a:r>
            <a:r>
              <a:rPr lang="en-GB" sz="1400" dirty="0">
                <a:solidFill>
                  <a:schemeClr val="bg1"/>
                </a:solidFill>
              </a:rPr>
              <a:t> DW, Howard T (2018)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72DBB7-B62E-4E38-80D8-C0E20A691DDA}"/>
              </a:ext>
            </a:extLst>
          </p:cNvPr>
          <p:cNvSpPr/>
          <p:nvPr/>
        </p:nvSpPr>
        <p:spPr>
          <a:xfrm>
            <a:off x="9115518" y="5879260"/>
            <a:ext cx="1733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University of Dundee</a:t>
            </a:r>
          </a:p>
        </p:txBody>
      </p:sp>
    </p:spTree>
    <p:extLst>
      <p:ext uri="{BB962C8B-B14F-4D97-AF65-F5344CB8AC3E}">
        <p14:creationId xmlns:p14="http://schemas.microsoft.com/office/powerpoint/2010/main" val="12467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 Project 16x9">
  <a:themeElements>
    <a:clrScheme name="Custom 1">
      <a:dk1>
        <a:srgbClr val="000000"/>
      </a:dk1>
      <a:lt1>
        <a:sysClr val="window" lastClr="FFFFFF"/>
      </a:lt1>
      <a:dk2>
        <a:srgbClr val="1B1B1B"/>
      </a:dk2>
      <a:lt2>
        <a:srgbClr val="FFFFCC"/>
      </a:lt2>
      <a:accent1>
        <a:srgbClr val="FFFF00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60.potx" id="{B0D06C54-B873-49D2-AD73-EE9BB8599BFF}" vid="{334807F6-B3E0-4323-AC38-BDC7A606DAA1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1463</Words>
  <Application>Microsoft Office PowerPoint</Application>
  <PresentationFormat>Widescreen</PresentationFormat>
  <Paragraphs>199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Science Project 16x9</vt:lpstr>
      <vt:lpstr>Remote Forensic Laboratories</vt:lpstr>
      <vt:lpstr>Where do we start..</vt:lpstr>
      <vt:lpstr>Principles</vt:lpstr>
      <vt:lpstr>We must think carefully about the purpose of our labs</vt:lpstr>
      <vt:lpstr>What is the purpose of the forensic laboratory?</vt:lpstr>
      <vt:lpstr>What is current practice?</vt:lpstr>
      <vt:lpstr>Solutions</vt:lpstr>
      <vt:lpstr>Video, Animations &amp; Micro-simulations</vt:lpstr>
      <vt:lpstr>General Science Animations / Micro-Simulations Examples</vt:lpstr>
      <vt:lpstr>Forensic Science Animations / Micro-Simulations Examples</vt:lpstr>
      <vt:lpstr>Video Examples</vt:lpstr>
      <vt:lpstr>Video Examples</vt:lpstr>
      <vt:lpstr>Repositories </vt:lpstr>
      <vt:lpstr>Simulations</vt:lpstr>
      <vt:lpstr>What are people planning for future labs?</vt:lpstr>
      <vt:lpstr>Same!</vt:lpstr>
      <vt:lpstr>Home Laboratory</vt:lpstr>
      <vt:lpstr>What resources are available to assist?</vt:lpstr>
      <vt:lpstr>Collaboration Networks</vt:lpstr>
      <vt:lpstr>#DryLabsRealScience - Resources</vt:lpstr>
      <vt:lpstr>How to Guides </vt:lpstr>
      <vt:lpstr>#7Free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Laboratory Provision</dc:title>
  <dc:creator>Ian Turner</dc:creator>
  <cp:lastModifiedBy>Ian Turner</cp:lastModifiedBy>
  <cp:revision>58</cp:revision>
  <dcterms:created xsi:type="dcterms:W3CDTF">2020-06-09T14:51:57Z</dcterms:created>
  <dcterms:modified xsi:type="dcterms:W3CDTF">2020-08-04T21:05:59Z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7d098f-2640-4837-b575-e0be04df0525_Enabled">
    <vt:lpwstr>True</vt:lpwstr>
  </property>
  <property fmtid="{D5CDD505-2E9C-101B-9397-08002B2CF9AE}" pid="3" name="MSIP_Label_b47d098f-2640-4837-b575-e0be04df0525_SiteId">
    <vt:lpwstr>98f1bb3a-5efa-4782-88ba-bd897db60e62</vt:lpwstr>
  </property>
  <property fmtid="{D5CDD505-2E9C-101B-9397-08002B2CF9AE}" pid="4" name="MSIP_Label_b47d098f-2640-4837-b575-e0be04df0525_Owner">
    <vt:lpwstr>SEHS182@derby.ac.uk</vt:lpwstr>
  </property>
  <property fmtid="{D5CDD505-2E9C-101B-9397-08002B2CF9AE}" pid="5" name="MSIP_Label_b47d098f-2640-4837-b575-e0be04df0525_SetDate">
    <vt:lpwstr>2020-06-09T15:06:29.9982119Z</vt:lpwstr>
  </property>
  <property fmtid="{D5CDD505-2E9C-101B-9397-08002B2CF9AE}" pid="6" name="MSIP_Label_b47d098f-2640-4837-b575-e0be04df0525_Name">
    <vt:lpwstr>Internal</vt:lpwstr>
  </property>
  <property fmtid="{D5CDD505-2E9C-101B-9397-08002B2CF9AE}" pid="7" name="MSIP_Label_b47d098f-2640-4837-b575-e0be04df0525_Application">
    <vt:lpwstr>Microsoft Azure Information Protection</vt:lpwstr>
  </property>
  <property fmtid="{D5CDD505-2E9C-101B-9397-08002B2CF9AE}" pid="8" name="MSIP_Label_b47d098f-2640-4837-b575-e0be04df0525_Extended_MSFT_Method">
    <vt:lpwstr>Automatic</vt:lpwstr>
  </property>
  <property fmtid="{D5CDD505-2E9C-101B-9397-08002B2CF9AE}" pid="9" name="MSIP_Label_501a0944-9d81-4c75-b857-2ec7863455b7_Enabled">
    <vt:lpwstr>True</vt:lpwstr>
  </property>
  <property fmtid="{D5CDD505-2E9C-101B-9397-08002B2CF9AE}" pid="10" name="MSIP_Label_501a0944-9d81-4c75-b857-2ec7863455b7_SiteId">
    <vt:lpwstr>98f1bb3a-5efa-4782-88ba-bd897db60e62</vt:lpwstr>
  </property>
  <property fmtid="{D5CDD505-2E9C-101B-9397-08002B2CF9AE}" pid="11" name="MSIP_Label_501a0944-9d81-4c75-b857-2ec7863455b7_Owner">
    <vt:lpwstr>SEHS182@derby.ac.uk</vt:lpwstr>
  </property>
  <property fmtid="{D5CDD505-2E9C-101B-9397-08002B2CF9AE}" pid="12" name="MSIP_Label_501a0944-9d81-4c75-b857-2ec7863455b7_SetDate">
    <vt:lpwstr>2020-06-09T15:06:29.9982119Z</vt:lpwstr>
  </property>
  <property fmtid="{D5CDD505-2E9C-101B-9397-08002B2CF9AE}" pid="13" name="MSIP_Label_501a0944-9d81-4c75-b857-2ec7863455b7_Name">
    <vt:lpwstr>Internal with visible marking</vt:lpwstr>
  </property>
  <property fmtid="{D5CDD505-2E9C-101B-9397-08002B2CF9AE}" pid="14" name="MSIP_Label_501a0944-9d81-4c75-b857-2ec7863455b7_Application">
    <vt:lpwstr>Microsoft Azure Information Protection</vt:lpwstr>
  </property>
  <property fmtid="{D5CDD505-2E9C-101B-9397-08002B2CF9AE}" pid="15" name="MSIP_Label_501a0944-9d81-4c75-b857-2ec7863455b7_Parent">
    <vt:lpwstr>b47d098f-2640-4837-b575-e0be04df0525</vt:lpwstr>
  </property>
  <property fmtid="{D5CDD505-2E9C-101B-9397-08002B2CF9AE}" pid="16" name="MSIP_Label_501a0944-9d81-4c75-b857-2ec7863455b7_Extended_MSFT_Method">
    <vt:lpwstr>Automatic</vt:lpwstr>
  </property>
  <property fmtid="{D5CDD505-2E9C-101B-9397-08002B2CF9AE}" pid="17" name="Sensitivity">
    <vt:lpwstr>Internal Internal with visible marking</vt:lpwstr>
  </property>
</Properties>
</file>